
<file path=[Content_Types].xml><?xml version="1.0" encoding="utf-8"?>
<Types xmlns="http://schemas.openxmlformats.org/package/2006/content-types">
  <Default Extension="xml" ContentType="application/xml"/>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9"/>
  </p:notesMasterIdLst>
  <p:sldIdLst>
    <p:sldId id="258" r:id="rId2"/>
    <p:sldId id="259" r:id="rId3"/>
    <p:sldId id="260" r:id="rId4"/>
    <p:sldId id="261" r:id="rId5"/>
    <p:sldId id="262" r:id="rId6"/>
    <p:sldId id="263" r:id="rId7"/>
    <p:sldId id="264" r:id="rId8"/>
  </p:sldIdLst>
  <p:sldSz cx="13004800" cy="9753600"/>
  <p:notesSz cx="6858000" cy="9144000"/>
  <p:defaultTextStyle>
    <a:lvl1pPr algn="ctr" defTabSz="584200">
      <a:defRPr sz="3600">
        <a:latin typeface="+mn-lt"/>
        <a:ea typeface="+mn-ea"/>
        <a:cs typeface="+mn-cs"/>
        <a:sym typeface="Helvetica Light"/>
      </a:defRPr>
    </a:lvl1pPr>
    <a:lvl2pPr indent="228600" algn="ctr" defTabSz="584200">
      <a:defRPr sz="3600">
        <a:latin typeface="+mn-lt"/>
        <a:ea typeface="+mn-ea"/>
        <a:cs typeface="+mn-cs"/>
        <a:sym typeface="Helvetica Light"/>
      </a:defRPr>
    </a:lvl2pPr>
    <a:lvl3pPr indent="457200" algn="ctr" defTabSz="584200">
      <a:defRPr sz="3600">
        <a:latin typeface="+mn-lt"/>
        <a:ea typeface="+mn-ea"/>
        <a:cs typeface="+mn-cs"/>
        <a:sym typeface="Helvetica Light"/>
      </a:defRPr>
    </a:lvl3pPr>
    <a:lvl4pPr indent="685800" algn="ctr" defTabSz="584200">
      <a:defRPr sz="3600">
        <a:latin typeface="+mn-lt"/>
        <a:ea typeface="+mn-ea"/>
        <a:cs typeface="+mn-cs"/>
        <a:sym typeface="Helvetica Light"/>
      </a:defRPr>
    </a:lvl4pPr>
    <a:lvl5pPr indent="914400" algn="ctr" defTabSz="584200">
      <a:defRPr sz="3600">
        <a:latin typeface="+mn-lt"/>
        <a:ea typeface="+mn-ea"/>
        <a:cs typeface="+mn-cs"/>
        <a:sym typeface="Helvetica Light"/>
      </a:defRPr>
    </a:lvl5pPr>
    <a:lvl6pPr indent="1143000" algn="ctr" defTabSz="584200">
      <a:defRPr sz="3600">
        <a:latin typeface="+mn-lt"/>
        <a:ea typeface="+mn-ea"/>
        <a:cs typeface="+mn-cs"/>
        <a:sym typeface="Helvetica Light"/>
      </a:defRPr>
    </a:lvl6pPr>
    <a:lvl7pPr indent="1371600" algn="ctr" defTabSz="584200">
      <a:defRPr sz="3600">
        <a:latin typeface="+mn-lt"/>
        <a:ea typeface="+mn-ea"/>
        <a:cs typeface="+mn-cs"/>
        <a:sym typeface="Helvetica Light"/>
      </a:defRPr>
    </a:lvl7pPr>
    <a:lvl8pPr indent="1600200" algn="ctr" defTabSz="584200">
      <a:defRPr sz="3600">
        <a:latin typeface="+mn-lt"/>
        <a:ea typeface="+mn-ea"/>
        <a:cs typeface="+mn-cs"/>
        <a:sym typeface="Helvetica Light"/>
      </a:defRPr>
    </a:lvl8pPr>
    <a:lvl9pPr indent="1828800" algn="ctr" defTabSz="584200">
      <a:defRPr sz="3600">
        <a:latin typeface="+mn-lt"/>
        <a:ea typeface="+mn-ea"/>
        <a:cs typeface="+mn-cs"/>
        <a:sym typeface="Helvetica Light"/>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0365C0"/>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i="off">
        <a:fontRef idx="min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Ref idx="min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00882B"/>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a:tcStyle>
        <a:tcBdr/>
        <a:fill>
          <a:solidFill>
            <a:srgbClr val="C3C2C2"/>
          </a:solidFill>
        </a:fill>
      </a:tcStyle>
    </a:band2H>
    <a:firstCol>
      <a:tcTxStyle b="on"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i="off">
        <a:fontRef idx="min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Ref idx="min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Ref idx="min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2162" autoAdjust="0"/>
  </p:normalViewPr>
  <p:slideViewPr>
    <p:cSldViewPr snapToGrid="0" snapToObjects="1">
      <p:cViewPr varScale="1">
        <p:scale>
          <a:sx n="54" d="100"/>
          <a:sy n="54" d="100"/>
        </p:scale>
        <p:origin x="-2456" y="-96"/>
      </p:cViewPr>
      <p:guideLst>
        <p:guide orient="horz" pos="3072"/>
        <p:guide pos="4096"/>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1" Type="http://schemas.openxmlformats.org/officeDocument/2006/relationships/presProps" Target="presProps.xml"/><Relationship Id="rId12" Type="http://schemas.openxmlformats.org/officeDocument/2006/relationships/viewProps" Target="viewProps.xml"/><Relationship Id="rId13" Type="http://schemas.openxmlformats.org/officeDocument/2006/relationships/theme" Target="theme/theme1.xml"/><Relationship Id="rId14"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notesMaster" Target="notesMasters/notesMaster1.xml"/><Relationship Id="rId10" Type="http://schemas.openxmlformats.org/officeDocument/2006/relationships/printerSettings" Target="printerSettings/printerSettings1.bin"/></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9" name="Shape 29"/>
          <p:cNvSpPr>
            <a:spLocks noGrp="1" noRot="1" noChangeAspect="1"/>
          </p:cNvSpPr>
          <p:nvPr>
            <p:ph type="sldImg"/>
          </p:nvPr>
        </p:nvSpPr>
        <p:spPr>
          <a:xfrm>
            <a:off x="1143000" y="685800"/>
            <a:ext cx="4572000" cy="3429000"/>
          </a:xfrm>
          <a:prstGeom prst="rect">
            <a:avLst/>
          </a:prstGeom>
        </p:spPr>
        <p:txBody>
          <a:bodyPr/>
          <a:lstStyle/>
          <a:p>
            <a:pPr lvl="0"/>
            <a:endParaRPr/>
          </a:p>
        </p:txBody>
      </p:sp>
      <p:sp>
        <p:nvSpPr>
          <p:cNvPr id="30" name="Shape 30"/>
          <p:cNvSpPr>
            <a:spLocks noGrp="1"/>
          </p:cNvSpPr>
          <p:nvPr>
            <p:ph type="body" sz="quarter" idx="1"/>
          </p:nvPr>
        </p:nvSpPr>
        <p:spPr>
          <a:xfrm>
            <a:off x="914400" y="4343400"/>
            <a:ext cx="5029200" cy="4114800"/>
          </a:xfrm>
          <a:prstGeom prst="rect">
            <a:avLst/>
          </a:prstGeom>
        </p:spPr>
        <p:txBody>
          <a:bodyPr/>
          <a:lstStyle/>
          <a:p>
            <a:pPr lvl="0"/>
            <a:endParaRPr/>
          </a:p>
        </p:txBody>
      </p:sp>
    </p:spTree>
    <p:extLst>
      <p:ext uri="{BB962C8B-B14F-4D97-AF65-F5344CB8AC3E}">
        <p14:creationId xmlns:p14="http://schemas.microsoft.com/office/powerpoint/2010/main" val="1230744130"/>
      </p:ext>
    </p:extLst>
  </p:cSld>
  <p:clrMap bg1="lt1" tx1="dk1" bg2="lt2" tx2="dk2" accent1="accent1" accent2="accent2" accent3="accent3" accent4="accent4" accent5="accent5" accent6="accent6" hlink="hlink" folHlink="folHlink"/>
  <p:notesStyle>
    <a:lvl1pPr defTabSz="457200">
      <a:lnSpc>
        <a:spcPct val="125000"/>
      </a:lnSpc>
      <a:defRPr sz="2400">
        <a:latin typeface="Avenir Roman"/>
        <a:ea typeface="Avenir Roman"/>
        <a:cs typeface="Avenir Roman"/>
        <a:sym typeface="Avenir Roman"/>
      </a:defRPr>
    </a:lvl1pPr>
    <a:lvl2pPr indent="228600" defTabSz="457200">
      <a:lnSpc>
        <a:spcPct val="125000"/>
      </a:lnSpc>
      <a:defRPr sz="2400">
        <a:latin typeface="Avenir Roman"/>
        <a:ea typeface="Avenir Roman"/>
        <a:cs typeface="Avenir Roman"/>
        <a:sym typeface="Avenir Roman"/>
      </a:defRPr>
    </a:lvl2pPr>
    <a:lvl3pPr indent="457200" defTabSz="457200">
      <a:lnSpc>
        <a:spcPct val="125000"/>
      </a:lnSpc>
      <a:defRPr sz="2400">
        <a:latin typeface="Avenir Roman"/>
        <a:ea typeface="Avenir Roman"/>
        <a:cs typeface="Avenir Roman"/>
        <a:sym typeface="Avenir Roman"/>
      </a:defRPr>
    </a:lvl3pPr>
    <a:lvl4pPr indent="685800" defTabSz="457200">
      <a:lnSpc>
        <a:spcPct val="125000"/>
      </a:lnSpc>
      <a:defRPr sz="2400">
        <a:latin typeface="Avenir Roman"/>
        <a:ea typeface="Avenir Roman"/>
        <a:cs typeface="Avenir Roman"/>
        <a:sym typeface="Avenir Roman"/>
      </a:defRPr>
    </a:lvl4pPr>
    <a:lvl5pPr indent="914400" defTabSz="457200">
      <a:lnSpc>
        <a:spcPct val="125000"/>
      </a:lnSpc>
      <a:defRPr sz="2400">
        <a:latin typeface="Avenir Roman"/>
        <a:ea typeface="Avenir Roman"/>
        <a:cs typeface="Avenir Roman"/>
        <a:sym typeface="Avenir Roman"/>
      </a:defRPr>
    </a:lvl5pPr>
    <a:lvl6pPr indent="1143000" defTabSz="457200">
      <a:lnSpc>
        <a:spcPct val="125000"/>
      </a:lnSpc>
      <a:defRPr sz="2400">
        <a:latin typeface="Avenir Roman"/>
        <a:ea typeface="Avenir Roman"/>
        <a:cs typeface="Avenir Roman"/>
        <a:sym typeface="Avenir Roman"/>
      </a:defRPr>
    </a:lvl6pPr>
    <a:lvl7pPr indent="1371600" defTabSz="457200">
      <a:lnSpc>
        <a:spcPct val="125000"/>
      </a:lnSpc>
      <a:defRPr sz="2400">
        <a:latin typeface="Avenir Roman"/>
        <a:ea typeface="Avenir Roman"/>
        <a:cs typeface="Avenir Roman"/>
        <a:sym typeface="Avenir Roman"/>
      </a:defRPr>
    </a:lvl7pPr>
    <a:lvl8pPr indent="1600200" defTabSz="457200">
      <a:lnSpc>
        <a:spcPct val="125000"/>
      </a:lnSpc>
      <a:defRPr sz="2400">
        <a:latin typeface="Avenir Roman"/>
        <a:ea typeface="Avenir Roman"/>
        <a:cs typeface="Avenir Roman"/>
        <a:sym typeface="Avenir Roman"/>
      </a:defRPr>
    </a:lvl8pPr>
    <a:lvl9pPr indent="1828800" defTabSz="457200">
      <a:lnSpc>
        <a:spcPct val="125000"/>
      </a:lnSpc>
      <a:defRPr sz="2400">
        <a:latin typeface="Avenir Roman"/>
        <a:ea typeface="Avenir Roman"/>
        <a:cs typeface="Avenir Roman"/>
        <a:sym typeface="Avenir Roman"/>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Shape 44"/>
          <p:cNvSpPr>
            <a:spLocks noGrp="1" noRot="1" noChangeAspect="1"/>
          </p:cNvSpPr>
          <p:nvPr>
            <p:ph type="sldImg"/>
          </p:nvPr>
        </p:nvSpPr>
        <p:spPr>
          <a:prstGeom prst="rect">
            <a:avLst/>
          </a:prstGeom>
        </p:spPr>
        <p:txBody>
          <a:bodyPr/>
          <a:lstStyle/>
          <a:p>
            <a:pPr lvl="0"/>
            <a:endParaRPr/>
          </a:p>
        </p:txBody>
      </p:sp>
      <p:sp>
        <p:nvSpPr>
          <p:cNvPr id="45" name="Shape 45"/>
          <p:cNvSpPr>
            <a:spLocks noGrp="1"/>
          </p:cNvSpPr>
          <p:nvPr>
            <p:ph type="body" sz="quarter" idx="1"/>
          </p:nvPr>
        </p:nvSpPr>
        <p:spPr>
          <a:prstGeom prst="rect">
            <a:avLst/>
          </a:prstGeom>
        </p:spPr>
        <p:txBody>
          <a:bodyPr/>
          <a:lstStyle/>
          <a:p>
            <a:pPr lvl="0">
              <a:defRPr sz="1800"/>
            </a:pPr>
            <a:r>
              <a:rPr sz="2400"/>
              <a:t>Python code tends to be more compact and more readable than Matlab code</a:t>
            </a:r>
          </a:p>
          <a:p>
            <a:pPr lvl="0">
              <a:defRPr sz="1800"/>
            </a:pPr>
            <a:r>
              <a:rPr sz="2400"/>
              <a:t>Unlike Matlab, which uses end statements as closures (i.e., to indicate the end of a block), Python determines the scope of a block based on its indentation</a:t>
            </a:r>
          </a:p>
          <a:p>
            <a:pPr lvl="0">
              <a:defRPr sz="1800"/>
            </a:pPr>
            <a:r>
              <a:rPr sz="2400"/>
              <a:t>Matlab uses parentheses for for indexing and parentheses for function calls</a:t>
            </a:r>
          </a:p>
          <a:p>
            <a:pPr lvl="0">
              <a:defRPr sz="1800"/>
            </a:pPr>
            <a:r>
              <a:rPr sz="2400"/>
              <a:t>In general, Python code is almost always smaller (in terms of lines of code, assuming only one statement and no more than 80 characters per line) than Matlab code</a:t>
            </a:r>
          </a:p>
          <a:p>
            <a:pPr lvl="0">
              <a:defRPr sz="1800"/>
            </a:pPr>
            <a:r>
              <a:rPr sz="2400"/>
              <a:t>For programs that perform extensive string processing (e.g. output files from stimulus presentation software), the advantage of Python is even greater.</a:t>
            </a:r>
          </a:p>
          <a:p>
            <a:pPr lvl="0">
              <a:defRPr sz="1800"/>
            </a:pPr>
            <a:r>
              <a:rPr sz="2400"/>
              <a:t>Python's support for automatic broadcasting allows for cleaner, more readable code.</a:t>
            </a:r>
          </a:p>
          <a:p>
            <a:pPr lvl="0">
              <a:defRPr sz="1800"/>
            </a:pPr>
            <a:r>
              <a:rPr sz="2400"/>
              <a:t>Better readability leads to fewer bugs, faster debugging when bugs are introduced, and faster comprehension when one must work with someone else's code.</a:t>
            </a:r>
          </a:p>
          <a:p>
            <a:pPr lvl="0">
              <a:defRPr sz="1800"/>
            </a:pPr>
            <a:r>
              <a:rPr sz="2400"/>
              <a:t>Python offers excellent support for dictionaries (hashes) -&gt; Python data structures are superior to Matlab data structures</a:t>
            </a:r>
          </a:p>
          <a:p>
            <a:pPr lvl="0">
              <a:defRPr sz="1800"/>
            </a:pPr>
            <a:r>
              <a:rPr sz="2400"/>
              <a:t>Object-oriented programming (OOP) in Python is simple and elegant, Matlab's object-oriented programming scheme is complex and confusing.</a:t>
            </a:r>
          </a:p>
          <a:p>
            <a:pPr lvl="0">
              <a:defRPr sz="1800"/>
            </a:pPr>
            <a:endParaRPr sz="2400"/>
          </a:p>
          <a:p>
            <a:pPr lvl="0">
              <a:defRPr sz="1800"/>
            </a:pPr>
            <a:r>
              <a:rPr sz="2400"/>
              <a:t>Python code is 10x faster to write than C or Fortran.</a:t>
            </a:r>
          </a:p>
          <a:p>
            <a:pPr lvl="0">
              <a:defRPr sz="1800"/>
            </a:pPr>
            <a:endParaRPr sz="2400"/>
          </a:p>
          <a:p>
            <a:pPr lvl="0">
              <a:defRPr sz="1800"/>
            </a:pPr>
            <a:r>
              <a:rPr sz="2400"/>
              <a:t>expressiveness</a:t>
            </a:r>
          </a:p>
          <a:p>
            <a:pPr lvl="0">
              <a:defRPr sz="1800"/>
            </a:pPr>
            <a:endParaRPr sz="2400"/>
          </a:p>
          <a:p>
            <a:pPr lvl="0">
              <a:defRPr sz="1800"/>
            </a:pPr>
            <a:r>
              <a:rPr sz="2400"/>
              <a:t>Python is a real programming language</a:t>
            </a:r>
          </a:p>
          <a:p>
            <a:pPr lvl="0">
              <a:defRPr sz="1800"/>
            </a:pPr>
            <a:endParaRPr sz="2400"/>
          </a:p>
          <a:p>
            <a:pPr lvl="0">
              <a:defRPr sz="1800"/>
            </a:pPr>
            <a:r>
              <a:rPr sz="2400"/>
              <a:t>readability was a primary consideration when Python’s syntax was designed</a:t>
            </a:r>
          </a:p>
          <a:p>
            <a:pPr lvl="0">
              <a:defRPr sz="1800"/>
            </a:pPr>
            <a:endParaRPr sz="2400"/>
          </a:p>
          <a:p>
            <a:pPr lvl="0">
              <a:defRPr sz="1800"/>
            </a:pPr>
            <a:r>
              <a:rPr sz="2400"/>
              <a:t>Matlab is not, it is a linear algebra package.</a:t>
            </a:r>
          </a:p>
          <a:p>
            <a:pPr lvl="0">
              <a:defRPr sz="1800"/>
            </a:pPr>
            <a:endParaRPr sz="2400"/>
          </a:p>
          <a:p>
            <a:pPr lvl="0">
              <a:defRPr sz="1800"/>
            </a:pPr>
            <a:r>
              <a:rPr sz="2400"/>
              <a:t>Python is considered a winner in coding time: „fast prototyping“</a:t>
            </a:r>
          </a:p>
          <a:p>
            <a:pPr lvl="0">
              <a:defRPr sz="1800"/>
            </a:pPr>
            <a:endParaRPr sz="240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Shape 56"/>
          <p:cNvSpPr>
            <a:spLocks noGrp="1" noRot="1" noChangeAspect="1"/>
          </p:cNvSpPr>
          <p:nvPr>
            <p:ph type="sldImg"/>
          </p:nvPr>
        </p:nvSpPr>
        <p:spPr>
          <a:prstGeom prst="rect">
            <a:avLst/>
          </a:prstGeom>
        </p:spPr>
        <p:txBody>
          <a:bodyPr/>
          <a:lstStyle/>
          <a:p>
            <a:pPr lvl="0"/>
            <a:endParaRPr/>
          </a:p>
        </p:txBody>
      </p:sp>
      <p:sp>
        <p:nvSpPr>
          <p:cNvPr id="57" name="Shape 57"/>
          <p:cNvSpPr>
            <a:spLocks noGrp="1"/>
          </p:cNvSpPr>
          <p:nvPr>
            <p:ph type="body" sz="quarter" idx="1"/>
          </p:nvPr>
        </p:nvSpPr>
        <p:spPr>
          <a:prstGeom prst="rect">
            <a:avLst/>
          </a:prstGeom>
        </p:spPr>
        <p:txBody>
          <a:bodyPr/>
          <a:lstStyle/>
          <a:p>
            <a:pPr lvl="0">
              <a:defRPr sz="1800"/>
            </a:pPr>
            <a:r>
              <a:rPr sz="2400"/>
              <a:t>Matlab</a:t>
            </a:r>
          </a:p>
          <a:p>
            <a:pPr lvl="0">
              <a:defRPr sz="1800"/>
            </a:pPr>
            <a:r>
              <a:rPr sz="2400"/>
              <a:t>essentially one main graphical plotting API</a:t>
            </a:r>
          </a:p>
          <a:p>
            <a:pPr lvl="0">
              <a:defRPr sz="1800"/>
            </a:pPr>
            <a:endParaRPr sz="2400"/>
          </a:p>
          <a:p>
            <a:pPr lvl="0">
              <a:defRPr sz="1800"/>
            </a:pPr>
            <a:r>
              <a:rPr sz="2400"/>
              <a:t>Python</a:t>
            </a:r>
          </a:p>
          <a:p>
            <a:pPr lvl="0">
              <a:defRPr sz="1800"/>
            </a:pPr>
            <a:r>
              <a:rPr sz="2400"/>
              <a:t>explosion of graphics libraries that are always better in quality</a:t>
            </a:r>
          </a:p>
          <a:p>
            <a:pPr lvl="0">
              <a:defRPr sz="1800"/>
            </a:pPr>
            <a:r>
              <a:rPr sz="2400"/>
              <a:t>everything from fun plots to high-end technical 3D engineering plots</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Shape 66"/>
          <p:cNvSpPr>
            <a:spLocks noGrp="1" noRot="1" noChangeAspect="1"/>
          </p:cNvSpPr>
          <p:nvPr>
            <p:ph type="sldImg"/>
          </p:nvPr>
        </p:nvSpPr>
        <p:spPr>
          <a:prstGeom prst="rect">
            <a:avLst/>
          </a:prstGeom>
        </p:spPr>
        <p:txBody>
          <a:bodyPr/>
          <a:lstStyle/>
          <a:p>
            <a:pPr lvl="0"/>
            <a:endParaRPr/>
          </a:p>
        </p:txBody>
      </p:sp>
      <p:sp>
        <p:nvSpPr>
          <p:cNvPr id="67" name="Shape 67"/>
          <p:cNvSpPr>
            <a:spLocks noGrp="1"/>
          </p:cNvSpPr>
          <p:nvPr>
            <p:ph type="body" sz="quarter" idx="1"/>
          </p:nvPr>
        </p:nvSpPr>
        <p:spPr>
          <a:prstGeom prst="rect">
            <a:avLst/>
          </a:prstGeom>
        </p:spPr>
        <p:txBody>
          <a:bodyPr/>
          <a:lstStyle/>
          <a:p>
            <a:pPr lvl="0">
              <a:defRPr sz="1800"/>
            </a:pPr>
            <a:r>
              <a:rPr sz="2400"/>
              <a:t>High-performance computing on a distributed computing platform</a:t>
            </a:r>
          </a:p>
          <a:p>
            <a:pPr lvl="0">
              <a:defRPr sz="1800"/>
            </a:pPr>
            <a:r>
              <a:rPr sz="2400"/>
              <a:t>Computationally intense programs</a:t>
            </a:r>
          </a:p>
          <a:p>
            <a:pPr lvl="0">
              <a:defRPr sz="1800"/>
            </a:pPr>
            <a:r>
              <a:rPr sz="2400"/>
              <a:t>This is becoming a problem as we scale to always bigger datasets</a:t>
            </a:r>
          </a:p>
          <a:p>
            <a:pPr lvl="0">
              <a:defRPr sz="1800"/>
            </a:pPr>
            <a:endParaRPr sz="2400"/>
          </a:p>
          <a:p>
            <a:pPr lvl="0">
              <a:defRPr sz="1800"/>
            </a:pPr>
            <a:r>
              <a:rPr sz="2400"/>
              <a:t>M</a:t>
            </a:r>
          </a:p>
          <a:p>
            <a:pPr lvl="0">
              <a:defRPr sz="1800"/>
            </a:pPr>
            <a:r>
              <a:rPr sz="2400"/>
              <a:t>„your institution has most likely not paid to run parallel Matlab code at large scale“; yet migration to a different parallalization solution is costly</a:t>
            </a:r>
          </a:p>
          <a:p>
            <a:pPr lvl="0">
              <a:defRPr sz="1800"/>
            </a:pPr>
            <a:r>
              <a:rPr sz="2400"/>
              <a:t>high-level parallel constructs and tools (uses MPICH2 to implement the parallelism in the parallel toolbox)</a:t>
            </a:r>
          </a:p>
          <a:p>
            <a:pPr lvl="0">
              <a:defRPr sz="1800"/>
            </a:pPr>
            <a:r>
              <a:rPr sz="2400"/>
              <a:t>MDCS is also difficult to maintain from the HPC staff’s perspective</a:t>
            </a:r>
          </a:p>
          <a:p>
            <a:pPr lvl="0">
              <a:defRPr sz="1800"/>
            </a:pPr>
            <a:r>
              <a:rPr sz="2400"/>
              <a:t>The drawback of the Parallel Computing Toolbox is that it contains digital restrictions that only permit it to operate with 12 cores or fewer on a single computer. -&gt; not due to technical limitations (since based on open-source software) but a business decision to charge fees</a:t>
            </a:r>
          </a:p>
          <a:p>
            <a:pPr lvl="0">
              <a:defRPr sz="1800"/>
            </a:pPr>
            <a:r>
              <a:rPr sz="2400"/>
              <a:t>per-worker licensing fees</a:t>
            </a:r>
          </a:p>
          <a:p>
            <a:pPr lvl="0">
              <a:defRPr sz="1800"/>
            </a:pPr>
            <a:r>
              <a:rPr sz="2400"/>
              <a:t>„Matlab distributed computing server“ regulates access to Parallel Computing; it’s essentially a digital restrictions management (DRM) software</a:t>
            </a:r>
          </a:p>
          <a:p>
            <a:pPr lvl="0">
              <a:defRPr sz="1800"/>
            </a:pPr>
            <a:r>
              <a:rPr sz="2400"/>
              <a:t>Toolbox software for Matlab; previously sufficient single-machine license needs to be extended for scaling to parallel processing</a:t>
            </a:r>
          </a:p>
          <a:p>
            <a:pPr lvl="0">
              <a:defRPr sz="1800"/>
            </a:pPr>
            <a:r>
              <a:rPr sz="2400"/>
              <a:t>Limited number of work threads, limited number of users per licence, each toolbox costs extra money</a:t>
            </a:r>
          </a:p>
          <a:p>
            <a:pPr lvl="0">
              <a:defRPr sz="1800"/>
            </a:pPr>
            <a:r>
              <a:rPr sz="2400"/>
              <a:t>restrictive licensing policies</a:t>
            </a:r>
          </a:p>
          <a:p>
            <a:pPr lvl="0">
              <a:defRPr sz="1800"/>
            </a:pPr>
            <a:r>
              <a:rPr sz="2400"/>
              <a:t>unanticipated expenses late in the software development cycle</a:t>
            </a:r>
          </a:p>
          <a:p>
            <a:pPr lvl="0">
              <a:defRPr sz="1800"/>
            </a:pPr>
            <a:r>
              <a:rPr sz="2400"/>
              <a:t>a good product if you don’t mind the price tag</a:t>
            </a:r>
          </a:p>
          <a:p>
            <a:pPr lvl="0">
              <a:defRPr sz="1800"/>
            </a:pPr>
            <a:r>
              <a:rPr sz="2400"/>
              <a:t>charges additional fees for the removal of arbitrary restrictions on that capacity through MDCS</a:t>
            </a:r>
          </a:p>
          <a:p>
            <a:pPr lvl="0">
              <a:defRPr sz="1800"/>
            </a:pPr>
            <a:r>
              <a:rPr sz="2400"/>
              <a:t>each Matlab toolbox is licensed individually</a:t>
            </a:r>
          </a:p>
          <a:p>
            <a:pPr lvl="0">
              <a:defRPr sz="1800"/>
            </a:pPr>
            <a:r>
              <a:rPr sz="2400"/>
              <a:t>-&gt; may ultimately restrict your capacity to do research</a:t>
            </a:r>
          </a:p>
          <a:p>
            <a:pPr lvl="0">
              <a:defRPr sz="1800"/>
            </a:pPr>
            <a:r>
              <a:rPr sz="2400"/>
              <a:t>designed to extort money from locked-in Matlab users</a:t>
            </a:r>
          </a:p>
          <a:p>
            <a:pPr lvl="0">
              <a:defRPr sz="1800"/>
            </a:pPr>
            <a:endParaRPr sz="2400"/>
          </a:p>
          <a:p>
            <a:pPr lvl="0">
              <a:defRPr sz="1800"/>
            </a:pPr>
            <a:r>
              <a:rPr sz="2400"/>
              <a:t>P</a:t>
            </a:r>
          </a:p>
          <a:p>
            <a:pPr lvl="0">
              <a:defRPr sz="1800"/>
            </a:pPr>
            <a:r>
              <a:rPr sz="2400"/>
              <a:t>perhaps more appealing</a:t>
            </a:r>
          </a:p>
          <a:p>
            <a:pPr lvl="0">
              <a:defRPr sz="1800"/>
            </a:pPr>
            <a:r>
              <a:rPr sz="2400"/>
              <a:t>Python is free and open</a:t>
            </a:r>
          </a:p>
          <a:p>
            <a:pPr lvl="0">
              <a:defRPr sz="1800"/>
            </a:pPr>
            <a:r>
              <a:rPr sz="2400"/>
              <a:t>Open-source parallelism</a:t>
            </a:r>
          </a:p>
          <a:p>
            <a:pPr lvl="0">
              <a:defRPr sz="1800"/>
            </a:pPr>
            <a:r>
              <a:rPr sz="2400"/>
              <a:t>simply log in to the HPC cluster and submit your jobs</a:t>
            </a:r>
          </a:p>
          <a:p>
            <a:pPr lvl="0">
              <a:defRPr sz="1800"/>
            </a:pPr>
            <a:r>
              <a:rPr sz="2400"/>
              <a:t>no restrictions regarding user, used cores or other</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Shape 81"/>
          <p:cNvSpPr>
            <a:spLocks noGrp="1" noRot="1" noChangeAspect="1"/>
          </p:cNvSpPr>
          <p:nvPr>
            <p:ph type="sldImg"/>
          </p:nvPr>
        </p:nvSpPr>
        <p:spPr>
          <a:prstGeom prst="rect">
            <a:avLst/>
          </a:prstGeom>
        </p:spPr>
        <p:txBody>
          <a:bodyPr/>
          <a:lstStyle/>
          <a:p>
            <a:pPr lvl="0"/>
            <a:endParaRPr/>
          </a:p>
        </p:txBody>
      </p:sp>
      <p:sp>
        <p:nvSpPr>
          <p:cNvPr id="82" name="Shape 82"/>
          <p:cNvSpPr>
            <a:spLocks noGrp="1"/>
          </p:cNvSpPr>
          <p:nvPr>
            <p:ph type="body" sz="quarter" idx="1"/>
          </p:nvPr>
        </p:nvSpPr>
        <p:spPr>
          <a:prstGeom prst="rect">
            <a:avLst/>
          </a:prstGeom>
        </p:spPr>
        <p:txBody>
          <a:bodyPr/>
          <a:lstStyle/>
          <a:p>
            <a:pPr lvl="0">
              <a:defRPr sz="1800"/>
            </a:pPr>
            <a:r>
              <a:rPr sz="2400"/>
              <a:t>Note too that porting code is not the same as writing from scratch. You can often convert code from MATLAB to Python in a small fraction of the time it would take you to start from scratch.</a:t>
            </a:r>
          </a:p>
          <a:p>
            <a:pPr lvl="0">
              <a:defRPr sz="1800"/>
            </a:pPr>
            <a:endParaRPr sz="2400"/>
          </a:p>
          <a:p>
            <a:pPr lvl="0">
              <a:defRPr sz="1800"/>
            </a:pPr>
            <a:r>
              <a:rPr sz="2400"/>
              <a:t>Matlab:</a:t>
            </a:r>
          </a:p>
          <a:p>
            <a:pPr lvl="0">
              <a:defRPr sz="1800"/>
            </a:pPr>
            <a:r>
              <a:rPr sz="2400"/>
              <a:t>MATLAB’s language design is focused on matrix and linear algebra operations; for turning such equations into one-liners, it is pretty much unsurpassed. However, move beyond these operations and it often becomes an exercise in frustration.</a:t>
            </a:r>
          </a:p>
          <a:p>
            <a:pPr lvl="0">
              <a:defRPr sz="1800"/>
            </a:pPr>
            <a:endParaRPr sz="2400"/>
          </a:p>
          <a:p>
            <a:pPr lvl="0">
              <a:defRPr sz="1800"/>
            </a:pPr>
            <a:r>
              <a:rPr sz="2400"/>
              <a:t>Python: Python can interfact with any language which can be interacted through C, which is most languages</a:t>
            </a:r>
          </a:p>
          <a:p>
            <a:pPr lvl="0">
              <a:defRPr sz="1800"/>
            </a:pPr>
            <a:r>
              <a:rPr sz="2400"/>
              <a:t>As a side affect of its universality, Python excels at gluing other languages together</a:t>
            </a:r>
          </a:p>
          <a:p>
            <a:pPr lvl="0">
              <a:defRPr sz="1800"/>
            </a:pPr>
            <a:r>
              <a:rPr sz="2400"/>
              <a:t>on average you would write six lines of C/C++ code for every line of Python.</a:t>
            </a:r>
          </a:p>
          <a:p>
            <a:pPr lvl="0">
              <a:defRPr sz="1800"/>
            </a:pPr>
            <a:r>
              <a:rPr sz="2400"/>
              <a:t>R: ggplot, datastructures, Need to use that linear regression package in R? RPy puts it at your fingertips.</a:t>
            </a:r>
          </a:p>
          <a:p>
            <a:pPr lvl="0">
              <a:defRPr sz="1800"/>
            </a:pPr>
            <a:r>
              <a:rPr sz="2400"/>
              <a:t>Matlab: One can call MATLAB functions from Python (through the MATLAB engine) using MLabWrap</a:t>
            </a:r>
          </a:p>
          <a:p>
            <a:pPr lvl="0">
              <a:defRPr sz="1800"/>
            </a:pPr>
            <a:r>
              <a:rPr sz="2400"/>
              <a:t>Fortran: Have fast FORTRAN code for a particular numerical algorithm? F2py will effortless generate a wrapper.</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Shape 89"/>
          <p:cNvSpPr>
            <a:spLocks noGrp="1" noRot="1" noChangeAspect="1"/>
          </p:cNvSpPr>
          <p:nvPr>
            <p:ph type="sldImg"/>
          </p:nvPr>
        </p:nvSpPr>
        <p:spPr>
          <a:prstGeom prst="rect">
            <a:avLst/>
          </a:prstGeom>
        </p:spPr>
        <p:txBody>
          <a:bodyPr/>
          <a:lstStyle/>
          <a:p>
            <a:pPr lvl="0"/>
            <a:endParaRPr/>
          </a:p>
        </p:txBody>
      </p:sp>
      <p:sp>
        <p:nvSpPr>
          <p:cNvPr id="90" name="Shape 90"/>
          <p:cNvSpPr>
            <a:spLocks noGrp="1"/>
          </p:cNvSpPr>
          <p:nvPr>
            <p:ph type="body" sz="quarter" idx="1"/>
          </p:nvPr>
        </p:nvSpPr>
        <p:spPr>
          <a:prstGeom prst="rect">
            <a:avLst/>
          </a:prstGeom>
        </p:spPr>
        <p:txBody>
          <a:bodyPr/>
          <a:lstStyle/>
          <a:p>
            <a:pPr lvl="0">
              <a:defRPr sz="1800"/>
            </a:pPr>
            <a:r>
              <a:rPr sz="2400"/>
              <a:t>If you have legacy code in MATLAB, then it may make sense to just continue using it.</a:t>
            </a:r>
          </a:p>
          <a:p>
            <a:pPr lvl="0">
              <a:defRPr sz="1800"/>
            </a:pPr>
            <a:endParaRPr sz="2400"/>
          </a:p>
          <a:p>
            <a:pPr lvl="0">
              <a:defRPr sz="1800"/>
            </a:pPr>
            <a:r>
              <a:rPr sz="2400"/>
              <a:t>There is a vigorous, healthy public debate on virtually all aspects of Python, with input from any developer or user who wants to participate. [I have lobbied successfully for minor changes to NumPy, the interactive IPython shell, and the mapping component of matplotlib.] In stark constrast, the Matlab developers at the Mathworks make decisions behind closed doors and tend to be unreceptive or even hostile to suggestions from the outside</a:t>
            </a:r>
          </a:p>
          <a:p>
            <a:pPr lvl="0">
              <a:defRPr sz="1800"/>
            </a:pPr>
            <a:endParaRPr sz="2400"/>
          </a:p>
          <a:p>
            <a:pPr lvl="0">
              <a:defRPr sz="1800"/>
            </a:pPr>
            <a:r>
              <a:rPr sz="2400"/>
              <a:t>M</a:t>
            </a:r>
          </a:p>
          <a:p>
            <a:pPr lvl="0">
              <a:defRPr sz="1800"/>
            </a:pPr>
            <a:r>
              <a:rPr sz="2400"/>
              <a:t>many established, big, rock-solid packages</a:t>
            </a:r>
          </a:p>
          <a:p>
            <a:pPr lvl="0">
              <a:defRPr sz="1800"/>
            </a:pPr>
            <a:endParaRPr sz="2400"/>
          </a:p>
          <a:p>
            <a:pPr lvl="0">
              <a:defRPr sz="1800"/>
            </a:pPr>
            <a:endParaRPr sz="2400"/>
          </a:p>
          <a:p>
            <a:pPr lvl="0">
              <a:defRPr sz="1800"/>
            </a:pPr>
            <a:r>
              <a:rPr sz="2400"/>
              <a:t>P</a:t>
            </a:r>
          </a:p>
          <a:p>
            <a:pPr lvl="0">
              <a:defRPr sz="1800"/>
            </a:pPr>
            <a:r>
              <a:rPr sz="2400"/>
              <a:t>many mushrooming diverse young packages</a:t>
            </a:r>
          </a:p>
          <a:p>
            <a:pPr lvl="0">
              <a:defRPr sz="1800"/>
            </a:pPr>
            <a:r>
              <a:rPr sz="2400"/>
              <a:t>bigger support community</a:t>
            </a:r>
          </a:p>
          <a:p>
            <a:pPr lvl="0">
              <a:defRPr sz="1800"/>
            </a:pPr>
            <a:r>
              <a:rPr sz="2400"/>
              <a:t>exponential</a:t>
            </a:r>
          </a:p>
          <a:p>
            <a:pPr lvl="0">
              <a:defRPr sz="1800"/>
            </a:pPr>
            <a:r>
              <a:rPr sz="2400"/>
              <a:t>faster access to cutting- and bleeding-edge software technology</a:t>
            </a:r>
          </a:p>
          <a:p>
            <a:pPr lvl="0">
              <a:defRPr sz="1800"/>
            </a:pPr>
            <a:endParaRPr sz="2400"/>
          </a:p>
          <a:p>
            <a:pPr lvl="0">
              <a:defRPr sz="1800"/>
            </a:pPr>
            <a:r>
              <a:rPr sz="2400"/>
              <a:t>This is my main argument: the momentum is in Python’s direction. Even two or three years ago, Python was behind. Now, it’s sailing past Matlab.</a:t>
            </a:r>
          </a:p>
          <a:p>
            <a:pPr lvl="0">
              <a:defRPr sz="1800"/>
            </a:pPr>
            <a:endParaRPr sz="2400"/>
          </a:p>
          <a:p>
            <a:pPr lvl="0">
              <a:defRPr sz="1800"/>
            </a:pPr>
            <a:r>
              <a:rPr sz="2400"/>
              <a:t>Matlab which is playing catch-up with open source software (for example, Matlab is now introducing their own versions of Dataframe, which Python has through Pandas</a:t>
            </a:r>
          </a:p>
          <a:p>
            <a:pPr lvl="0">
              <a:defRPr sz="1800"/>
            </a:pPr>
            <a:endParaRPr sz="2400"/>
          </a:p>
          <a:p>
            <a:pPr lvl="0">
              <a:defRPr sz="1800"/>
            </a:pPr>
            <a:r>
              <a:rPr sz="2400"/>
              <a:t>programmed in a more modern way: it is typical to find automated testing, excellent and complete documentation, a dedicated peer-reviewed publication</a:t>
            </a:r>
          </a:p>
          <a:p>
            <a:pPr lvl="0">
              <a:defRPr sz="1800"/>
            </a:pPr>
            <a:r>
              <a:rPr sz="2400"/>
              <a:t>documentation comments that are specified by a doc string after the function or method name. These documentation strings add tags to the methods which are accessible by anyone using an interactive Python shell or by automatic documentation generators.</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Shape 99"/>
          <p:cNvSpPr>
            <a:spLocks noGrp="1" noRot="1" noChangeAspect="1"/>
          </p:cNvSpPr>
          <p:nvPr>
            <p:ph type="sldImg"/>
          </p:nvPr>
        </p:nvSpPr>
        <p:spPr>
          <a:prstGeom prst="rect">
            <a:avLst/>
          </a:prstGeom>
        </p:spPr>
        <p:txBody>
          <a:bodyPr/>
          <a:lstStyle/>
          <a:p>
            <a:pPr lvl="0"/>
            <a:endParaRPr/>
          </a:p>
        </p:txBody>
      </p:sp>
      <p:sp>
        <p:nvSpPr>
          <p:cNvPr id="100" name="Shape 100"/>
          <p:cNvSpPr>
            <a:spLocks noGrp="1"/>
          </p:cNvSpPr>
          <p:nvPr>
            <p:ph type="body" sz="quarter" idx="1"/>
          </p:nvPr>
        </p:nvSpPr>
        <p:spPr>
          <a:prstGeom prst="rect">
            <a:avLst/>
          </a:prstGeom>
        </p:spPr>
        <p:txBody>
          <a:bodyPr/>
          <a:lstStyle/>
          <a:p>
            <a:pPr lvl="0">
              <a:defRPr sz="1800"/>
            </a:pPr>
            <a:r>
              <a:rPr sz="2400"/>
              <a:t>M</a:t>
            </a:r>
          </a:p>
          <a:p>
            <a:pPr lvl="0">
              <a:defRPr sz="1800"/>
            </a:pPr>
            <a:r>
              <a:rPr sz="2400"/>
              <a:t>often no version control</a:t>
            </a:r>
          </a:p>
          <a:p>
            <a:pPr lvl="0">
              <a:defRPr sz="1800"/>
            </a:pPr>
            <a:endParaRPr sz="2400"/>
          </a:p>
          <a:p>
            <a:pPr lvl="0">
              <a:defRPr sz="1800"/>
            </a:pPr>
            <a:r>
              <a:rPr sz="2400"/>
              <a:t>P</a:t>
            </a:r>
          </a:p>
          <a:p>
            <a:pPr lvl="0">
              <a:defRPr sz="1800"/>
            </a:pPr>
            <a:r>
              <a:rPr sz="2400"/>
              <a:t>type of Facebook for software programmers</a:t>
            </a:r>
          </a:p>
          <a:p>
            <a:pPr lvl="0">
              <a:defRPr sz="1800"/>
            </a:pPr>
            <a:r>
              <a:rPr sz="2400"/>
              <a:t>improves provenance tracking, reusability and outreach to researchers and interested public</a:t>
            </a:r>
          </a:p>
          <a:p>
            <a:pPr lvl="0">
              <a:defRPr sz="1800"/>
            </a:pPr>
            <a:endParaRPr sz="2400"/>
          </a:p>
          <a:p>
            <a:pPr lvl="0">
              <a:defRPr sz="1800"/>
            </a:pPr>
            <a:r>
              <a:rPr sz="2400"/>
              <a:t>Unlike Git, which is strictly a command-line tool, GitHub provides a web-based graphical interface and desktop as well as mobile integration.</a:t>
            </a:r>
          </a:p>
          <a:p>
            <a:pPr lvl="0">
              <a:defRPr sz="1800"/>
            </a:pPr>
            <a:r>
              <a:rPr sz="2400"/>
              <a:t>Git does not throw things away. You can always get back where you have been before.</a:t>
            </a:r>
          </a:p>
          <a:p>
            <a:pPr lvl="0">
              <a:defRPr sz="1800"/>
            </a:pPr>
            <a:r>
              <a:rPr sz="2400"/>
              <a:t>distributed revision control and source code management (SCM) functionality. provides access control and several collaboration features such as wikis, task management, and bug tracking and feature requests for every project. The site provides social networking-like functions such as feeds, followers, wikis</a:t>
            </a:r>
          </a:p>
          <a:p>
            <a:pPr lvl="0">
              <a:defRPr sz="1800"/>
            </a:pPr>
            <a:endParaRPr sz="240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 name="Shape 107"/>
          <p:cNvSpPr>
            <a:spLocks noGrp="1" noRot="1" noChangeAspect="1"/>
          </p:cNvSpPr>
          <p:nvPr>
            <p:ph type="sldImg"/>
          </p:nvPr>
        </p:nvSpPr>
        <p:spPr>
          <a:prstGeom prst="rect">
            <a:avLst/>
          </a:prstGeom>
        </p:spPr>
        <p:txBody>
          <a:bodyPr/>
          <a:lstStyle/>
          <a:p>
            <a:pPr lvl="0"/>
            <a:endParaRPr/>
          </a:p>
        </p:txBody>
      </p:sp>
      <p:sp>
        <p:nvSpPr>
          <p:cNvPr id="108" name="Shape 108"/>
          <p:cNvSpPr>
            <a:spLocks noGrp="1"/>
          </p:cNvSpPr>
          <p:nvPr>
            <p:ph type="body" sz="quarter" idx="1"/>
          </p:nvPr>
        </p:nvSpPr>
        <p:spPr>
          <a:prstGeom prst="rect">
            <a:avLst/>
          </a:prstGeom>
        </p:spPr>
        <p:txBody>
          <a:bodyPr/>
          <a:lstStyle/>
          <a:p>
            <a:pPr lvl="0">
              <a:defRPr sz="1800"/>
            </a:pPr>
            <a:r>
              <a:rPr sz="2400"/>
              <a:t>M</a:t>
            </a:r>
          </a:p>
          <a:p>
            <a:pPr lvl="0">
              <a:defRPr sz="1800"/>
            </a:pPr>
            <a:endParaRPr sz="2400"/>
          </a:p>
          <a:p>
            <a:pPr lvl="0">
              <a:defRPr sz="1800"/>
            </a:pPr>
            <a:endParaRPr sz="2400"/>
          </a:p>
          <a:p>
            <a:pPr lvl="0">
              <a:defRPr sz="1800"/>
            </a:pPr>
            <a:r>
              <a:rPr sz="2400"/>
              <a:t>P</a:t>
            </a:r>
          </a:p>
          <a:p>
            <a:pPr lvl="0">
              <a:defRPr sz="1800"/>
            </a:pPr>
            <a:r>
              <a:rPr sz="2400"/>
              <a:t>a culture of robust testing</a:t>
            </a:r>
          </a:p>
          <a:p>
            <a:pPr lvl="0">
              <a:defRPr sz="1800"/>
            </a:pPr>
            <a:r>
              <a:rPr sz="2400"/>
              <a:t>Unit tests are one of the corner stones of Extreme Programming (XP).</a:t>
            </a:r>
          </a:p>
          <a:p>
            <a:pPr lvl="0">
              <a:defRPr sz="1800"/>
            </a:pPr>
            <a:r>
              <a:rPr sz="2400"/>
              <a:t>Tests are indispensable for reproducible research</a:t>
            </a:r>
          </a:p>
          <a:p>
            <a:pPr lvl="0">
              <a:defRPr sz="1800"/>
            </a:pPr>
            <a:r>
              <a:rPr sz="2400"/>
              <a:t>Tests are even more important for non-compiled code</a:t>
            </a:r>
          </a:p>
          <a:p>
            <a:pPr lvl="0">
              <a:defRPr sz="1800"/>
            </a:pPr>
            <a:r>
              <a:rPr sz="2400"/>
              <a:t>Intuitively, one can view a unit as the smallest testable part of an application.</a:t>
            </a:r>
          </a:p>
          <a:p>
            <a:pPr lvl="0">
              <a:defRPr sz="1800"/>
            </a:pPr>
            <a:r>
              <a:rPr sz="2400"/>
              <a:t>Unit tests are short code fragments</a:t>
            </a:r>
          </a:p>
          <a:p>
            <a:pPr lvl="0">
              <a:defRPr sz="1800"/>
            </a:pPr>
            <a:r>
              <a:rPr sz="2400"/>
              <a:t>relies on the repetition of a very short development cycle: first the developer writes an (initially failing) automated test case that defines a desired improvement or new function, then produces the minimum amount of code to pass that test</a:t>
            </a:r>
          </a:p>
          <a:p>
            <a:pPr lvl="0">
              <a:defRPr sz="1800"/>
            </a:pPr>
            <a:r>
              <a:rPr sz="2400"/>
              <a:t>unit tests</a:t>
            </a:r>
          </a:p>
          <a:p>
            <a:pPr lvl="0">
              <a:defRPr sz="1800"/>
            </a:pPr>
            <a:r>
              <a:rPr sz="2400"/>
              <a:t>regression tests</a:t>
            </a:r>
          </a:p>
          <a:p>
            <a:pPr lvl="0">
              <a:defRPr sz="1800"/>
            </a:pPr>
            <a:endParaRPr sz="2400"/>
          </a:p>
          <a:p>
            <a:pPr lvl="0">
              <a:defRPr sz="1800"/>
            </a:pPr>
            <a:r>
              <a:rPr sz="2400" b="1"/>
              <a:t>=&gt; lingua franca of scientific computing</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Titel &amp; Untertitel">
    <p:spTree>
      <p:nvGrpSpPr>
        <p:cNvPr id="1" name=""/>
        <p:cNvGrpSpPr/>
        <p:nvPr/>
      </p:nvGrpSpPr>
      <p:grpSpPr>
        <a:xfrm>
          <a:off x="0" y="0"/>
          <a:ext cx="0" cy="0"/>
          <a:chOff x="0" y="0"/>
          <a:chExt cx="0" cy="0"/>
        </a:xfrm>
      </p:grpSpPr>
      <p:sp>
        <p:nvSpPr>
          <p:cNvPr id="5" name="Shape 5"/>
          <p:cNvSpPr>
            <a:spLocks noGrp="1"/>
          </p:cNvSpPr>
          <p:nvPr>
            <p:ph type="title"/>
          </p:nvPr>
        </p:nvSpPr>
        <p:spPr>
          <a:xfrm>
            <a:off x="1270000" y="1638300"/>
            <a:ext cx="10464800" cy="3302000"/>
          </a:xfrm>
          <a:prstGeom prst="rect">
            <a:avLst/>
          </a:prstGeom>
        </p:spPr>
        <p:txBody>
          <a:bodyPr anchor="b"/>
          <a:lstStyle/>
          <a:p>
            <a:pPr lvl="0">
              <a:defRPr sz="1800"/>
            </a:pPr>
            <a:r>
              <a:rPr sz="8000"/>
              <a:t>Titeltext</a:t>
            </a:r>
          </a:p>
        </p:txBody>
      </p:sp>
      <p:sp>
        <p:nvSpPr>
          <p:cNvPr id="6" name="Shape 6"/>
          <p:cNvSpPr>
            <a:spLocks noGrp="1"/>
          </p:cNvSpPr>
          <p:nvPr>
            <p:ph type="body" idx="1"/>
          </p:nvPr>
        </p:nvSpPr>
        <p:spPr>
          <a:xfrm>
            <a:off x="1270000" y="5029200"/>
            <a:ext cx="10464800" cy="11303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pPr lvl="0">
              <a:defRPr sz="1800"/>
            </a:pPr>
            <a:r>
              <a:rPr sz="3200"/>
              <a:t>Textebene 1</a:t>
            </a:r>
          </a:p>
          <a:p>
            <a:pPr lvl="1">
              <a:defRPr sz="1800"/>
            </a:pPr>
            <a:r>
              <a:rPr sz="3200"/>
              <a:t>Textebene 2</a:t>
            </a:r>
          </a:p>
          <a:p>
            <a:pPr lvl="2">
              <a:defRPr sz="1800"/>
            </a:pPr>
            <a:r>
              <a:rPr sz="3200"/>
              <a:t>Textebene 3</a:t>
            </a:r>
          </a:p>
          <a:p>
            <a:pPr lvl="3">
              <a:defRPr sz="1800"/>
            </a:pPr>
            <a:r>
              <a:rPr sz="3200"/>
              <a:t>Textebene 4</a:t>
            </a:r>
          </a:p>
          <a:p>
            <a:pPr lvl="4">
              <a:defRPr sz="1800"/>
            </a:pPr>
            <a:r>
              <a:rPr sz="3200"/>
              <a:t>Textebene 5</a:t>
            </a:r>
          </a:p>
        </p:txBody>
      </p:sp>
    </p:spTree>
  </p:cSld>
  <p:clrMapOvr>
    <a:masterClrMapping/>
  </p:clrMapOvr>
  <p:transition xmlns:p14="http://schemas.microsoft.com/office/powerpoint/2010/mai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Zitat">
    <p:spTree>
      <p:nvGrpSpPr>
        <p:cNvPr id="1" name=""/>
        <p:cNvGrpSpPr/>
        <p:nvPr/>
      </p:nvGrpSpPr>
      <p:grpSpPr>
        <a:xfrm>
          <a:off x="0" y="0"/>
          <a:ext cx="0" cy="0"/>
          <a:chOff x="0" y="0"/>
          <a:chExt cx="0" cy="0"/>
        </a:xfrm>
      </p:grpSpPr>
    </p:spTree>
  </p:cSld>
  <p:clrMapOvr>
    <a:masterClrMapping/>
  </p:clrMapOvr>
  <p:transition xmlns:p14="http://schemas.microsoft.com/office/powerpoint/2010/mai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Foto">
    <p:spTree>
      <p:nvGrpSpPr>
        <p:cNvPr id="1" name=""/>
        <p:cNvGrpSpPr/>
        <p:nvPr/>
      </p:nvGrpSpPr>
      <p:grpSpPr>
        <a:xfrm>
          <a:off x="0" y="0"/>
          <a:ext cx="0" cy="0"/>
          <a:chOff x="0" y="0"/>
          <a:chExt cx="0" cy="0"/>
        </a:xfrm>
      </p:grpSpPr>
    </p:spTree>
  </p:cSld>
  <p:clrMapOvr>
    <a:masterClrMapping/>
  </p:clrMapOvr>
  <p:transition xmlns:p14="http://schemas.microsoft.com/office/powerpoint/2010/mai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Leer">
    <p:spTree>
      <p:nvGrpSpPr>
        <p:cNvPr id="1" name=""/>
        <p:cNvGrpSpPr/>
        <p:nvPr/>
      </p:nvGrpSpPr>
      <p:grpSpPr>
        <a:xfrm>
          <a:off x="0" y="0"/>
          <a:ext cx="0" cy="0"/>
          <a:chOff x="0" y="0"/>
          <a:chExt cx="0" cy="0"/>
        </a:xfrm>
      </p:grpSpPr>
    </p:spTree>
  </p:cSld>
  <p:clrMapOvr>
    <a:masterClrMapping/>
  </p:clrMapOvr>
  <p:transition xmlns:p14="http://schemas.microsoft.com/office/powerpoint/2010/mai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Foto - Horizontal">
    <p:spTree>
      <p:nvGrpSpPr>
        <p:cNvPr id="1" name=""/>
        <p:cNvGrpSpPr/>
        <p:nvPr/>
      </p:nvGrpSpPr>
      <p:grpSpPr>
        <a:xfrm>
          <a:off x="0" y="0"/>
          <a:ext cx="0" cy="0"/>
          <a:chOff x="0" y="0"/>
          <a:chExt cx="0" cy="0"/>
        </a:xfrm>
      </p:grpSpPr>
      <p:sp>
        <p:nvSpPr>
          <p:cNvPr id="8" name="Shape 8"/>
          <p:cNvSpPr>
            <a:spLocks noGrp="1"/>
          </p:cNvSpPr>
          <p:nvPr>
            <p:ph type="title"/>
          </p:nvPr>
        </p:nvSpPr>
        <p:spPr>
          <a:xfrm>
            <a:off x="1270000" y="6718300"/>
            <a:ext cx="10464800" cy="1422400"/>
          </a:xfrm>
          <a:prstGeom prst="rect">
            <a:avLst/>
          </a:prstGeom>
        </p:spPr>
        <p:txBody>
          <a:bodyPr anchor="b"/>
          <a:lstStyle/>
          <a:p>
            <a:pPr lvl="0">
              <a:defRPr sz="1800"/>
            </a:pPr>
            <a:r>
              <a:rPr sz="8000"/>
              <a:t>Titeltext</a:t>
            </a:r>
          </a:p>
        </p:txBody>
      </p:sp>
      <p:sp>
        <p:nvSpPr>
          <p:cNvPr id="9" name="Shape 9"/>
          <p:cNvSpPr>
            <a:spLocks noGrp="1"/>
          </p:cNvSpPr>
          <p:nvPr>
            <p:ph type="body" idx="1"/>
          </p:nvPr>
        </p:nvSpPr>
        <p:spPr>
          <a:xfrm>
            <a:off x="1270000" y="8191500"/>
            <a:ext cx="10464800" cy="11303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pPr lvl="0">
              <a:defRPr sz="1800"/>
            </a:pPr>
            <a:r>
              <a:rPr sz="3200"/>
              <a:t>Textebene 1</a:t>
            </a:r>
          </a:p>
          <a:p>
            <a:pPr lvl="1">
              <a:defRPr sz="1800"/>
            </a:pPr>
            <a:r>
              <a:rPr sz="3200"/>
              <a:t>Textebene 2</a:t>
            </a:r>
          </a:p>
          <a:p>
            <a:pPr lvl="2">
              <a:defRPr sz="1800"/>
            </a:pPr>
            <a:r>
              <a:rPr sz="3200"/>
              <a:t>Textebene 3</a:t>
            </a:r>
          </a:p>
          <a:p>
            <a:pPr lvl="3">
              <a:defRPr sz="1800"/>
            </a:pPr>
            <a:r>
              <a:rPr sz="3200"/>
              <a:t>Textebene 4</a:t>
            </a:r>
          </a:p>
          <a:p>
            <a:pPr lvl="4">
              <a:defRPr sz="1800"/>
            </a:pPr>
            <a:r>
              <a:rPr sz="3200"/>
              <a:t>Textebene 5</a:t>
            </a:r>
          </a:p>
        </p:txBody>
      </p:sp>
    </p:spTree>
  </p:cSld>
  <p:clrMapOvr>
    <a:masterClrMapping/>
  </p:clrMapOvr>
  <p:transition xmlns:p14="http://schemas.microsoft.com/office/powerpoint/2010/mai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el - Mitte">
    <p:spTree>
      <p:nvGrpSpPr>
        <p:cNvPr id="1" name=""/>
        <p:cNvGrpSpPr/>
        <p:nvPr/>
      </p:nvGrpSpPr>
      <p:grpSpPr>
        <a:xfrm>
          <a:off x="0" y="0"/>
          <a:ext cx="0" cy="0"/>
          <a:chOff x="0" y="0"/>
          <a:chExt cx="0" cy="0"/>
        </a:xfrm>
      </p:grpSpPr>
      <p:sp>
        <p:nvSpPr>
          <p:cNvPr id="11" name="Shape 11"/>
          <p:cNvSpPr>
            <a:spLocks noGrp="1"/>
          </p:cNvSpPr>
          <p:nvPr>
            <p:ph type="title"/>
          </p:nvPr>
        </p:nvSpPr>
        <p:spPr>
          <a:xfrm>
            <a:off x="1270000" y="3225800"/>
            <a:ext cx="10464800" cy="3302000"/>
          </a:xfrm>
          <a:prstGeom prst="rect">
            <a:avLst/>
          </a:prstGeom>
        </p:spPr>
        <p:txBody>
          <a:bodyPr/>
          <a:lstStyle/>
          <a:p>
            <a:pPr lvl="0">
              <a:defRPr sz="1800"/>
            </a:pPr>
            <a:r>
              <a:rPr sz="8000"/>
              <a:t>Titeltext</a:t>
            </a:r>
          </a:p>
        </p:txBody>
      </p:sp>
    </p:spTree>
  </p:cSld>
  <p:clrMapOvr>
    <a:masterClrMapping/>
  </p:clrMapOvr>
  <p:transition xmlns:p14="http://schemas.microsoft.com/office/powerpoint/2010/mai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Foto - Vertikal">
    <p:spTree>
      <p:nvGrpSpPr>
        <p:cNvPr id="1" name=""/>
        <p:cNvGrpSpPr/>
        <p:nvPr/>
      </p:nvGrpSpPr>
      <p:grpSpPr>
        <a:xfrm>
          <a:off x="0" y="0"/>
          <a:ext cx="0" cy="0"/>
          <a:chOff x="0" y="0"/>
          <a:chExt cx="0" cy="0"/>
        </a:xfrm>
      </p:grpSpPr>
      <p:sp>
        <p:nvSpPr>
          <p:cNvPr id="13" name="Shape 13"/>
          <p:cNvSpPr>
            <a:spLocks noGrp="1"/>
          </p:cNvSpPr>
          <p:nvPr>
            <p:ph type="title"/>
          </p:nvPr>
        </p:nvSpPr>
        <p:spPr>
          <a:xfrm>
            <a:off x="952500" y="635000"/>
            <a:ext cx="5334000" cy="3987800"/>
          </a:xfrm>
          <a:prstGeom prst="rect">
            <a:avLst/>
          </a:prstGeom>
        </p:spPr>
        <p:txBody>
          <a:bodyPr anchor="b"/>
          <a:lstStyle>
            <a:lvl1pPr>
              <a:defRPr sz="6000"/>
            </a:lvl1pPr>
          </a:lstStyle>
          <a:p>
            <a:pPr lvl="0">
              <a:defRPr sz="1800"/>
            </a:pPr>
            <a:r>
              <a:rPr sz="6000"/>
              <a:t>Titeltext</a:t>
            </a:r>
          </a:p>
        </p:txBody>
      </p:sp>
      <p:sp>
        <p:nvSpPr>
          <p:cNvPr id="14" name="Shape 14"/>
          <p:cNvSpPr>
            <a:spLocks noGrp="1"/>
          </p:cNvSpPr>
          <p:nvPr>
            <p:ph type="body" idx="1"/>
          </p:nvPr>
        </p:nvSpPr>
        <p:spPr>
          <a:xfrm>
            <a:off x="952500" y="4762500"/>
            <a:ext cx="5334000" cy="41021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pPr lvl="0">
              <a:defRPr sz="1800"/>
            </a:pPr>
            <a:r>
              <a:rPr sz="3200"/>
              <a:t>Textebene 1</a:t>
            </a:r>
          </a:p>
          <a:p>
            <a:pPr lvl="1">
              <a:defRPr sz="1800"/>
            </a:pPr>
            <a:r>
              <a:rPr sz="3200"/>
              <a:t>Textebene 2</a:t>
            </a:r>
          </a:p>
          <a:p>
            <a:pPr lvl="2">
              <a:defRPr sz="1800"/>
            </a:pPr>
            <a:r>
              <a:rPr sz="3200"/>
              <a:t>Textebene 3</a:t>
            </a:r>
          </a:p>
          <a:p>
            <a:pPr lvl="3">
              <a:defRPr sz="1800"/>
            </a:pPr>
            <a:r>
              <a:rPr sz="3200"/>
              <a:t>Textebene 4</a:t>
            </a:r>
          </a:p>
          <a:p>
            <a:pPr lvl="4">
              <a:defRPr sz="1800"/>
            </a:pPr>
            <a:r>
              <a:rPr sz="3200"/>
              <a:t>Textebene 5</a:t>
            </a:r>
          </a:p>
        </p:txBody>
      </p:sp>
    </p:spTree>
  </p:cSld>
  <p:clrMapOvr>
    <a:masterClrMapping/>
  </p:clrMapOvr>
  <p:transition xmlns:p14="http://schemas.microsoft.com/office/powerpoint/2010/mai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el - Oben">
    <p:spTree>
      <p:nvGrpSpPr>
        <p:cNvPr id="1" name=""/>
        <p:cNvGrpSpPr/>
        <p:nvPr/>
      </p:nvGrpSpPr>
      <p:grpSpPr>
        <a:xfrm>
          <a:off x="0" y="0"/>
          <a:ext cx="0" cy="0"/>
          <a:chOff x="0" y="0"/>
          <a:chExt cx="0" cy="0"/>
        </a:xfrm>
      </p:grpSpPr>
      <p:sp>
        <p:nvSpPr>
          <p:cNvPr id="16" name="Shape 16"/>
          <p:cNvSpPr>
            <a:spLocks noGrp="1"/>
          </p:cNvSpPr>
          <p:nvPr>
            <p:ph type="title"/>
          </p:nvPr>
        </p:nvSpPr>
        <p:spPr>
          <a:prstGeom prst="rect">
            <a:avLst/>
          </a:prstGeom>
        </p:spPr>
        <p:txBody>
          <a:bodyPr/>
          <a:lstStyle/>
          <a:p>
            <a:pPr lvl="0">
              <a:defRPr sz="1800"/>
            </a:pPr>
            <a:r>
              <a:rPr sz="8000"/>
              <a:t>Titeltext</a:t>
            </a:r>
          </a:p>
        </p:txBody>
      </p:sp>
    </p:spTree>
  </p:cSld>
  <p:clrMapOvr>
    <a:masterClrMapping/>
  </p:clrMapOvr>
  <p:transition xmlns:p14="http://schemas.microsoft.com/office/powerpoint/2010/mai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el &amp; Aufzählung">
    <p:spTree>
      <p:nvGrpSpPr>
        <p:cNvPr id="1" name=""/>
        <p:cNvGrpSpPr/>
        <p:nvPr/>
      </p:nvGrpSpPr>
      <p:grpSpPr>
        <a:xfrm>
          <a:off x="0" y="0"/>
          <a:ext cx="0" cy="0"/>
          <a:chOff x="0" y="0"/>
          <a:chExt cx="0" cy="0"/>
        </a:xfrm>
      </p:grpSpPr>
      <p:sp>
        <p:nvSpPr>
          <p:cNvPr id="18" name="Shape 18"/>
          <p:cNvSpPr>
            <a:spLocks noGrp="1"/>
          </p:cNvSpPr>
          <p:nvPr>
            <p:ph type="title"/>
          </p:nvPr>
        </p:nvSpPr>
        <p:spPr>
          <a:prstGeom prst="rect">
            <a:avLst/>
          </a:prstGeom>
        </p:spPr>
        <p:txBody>
          <a:bodyPr/>
          <a:lstStyle/>
          <a:p>
            <a:pPr lvl="0">
              <a:defRPr sz="1800"/>
            </a:pPr>
            <a:r>
              <a:rPr sz="8000"/>
              <a:t>Titeltext</a:t>
            </a:r>
          </a:p>
        </p:txBody>
      </p:sp>
      <p:sp>
        <p:nvSpPr>
          <p:cNvPr id="19" name="Shape 19"/>
          <p:cNvSpPr>
            <a:spLocks noGrp="1"/>
          </p:cNvSpPr>
          <p:nvPr>
            <p:ph type="body" idx="1"/>
          </p:nvPr>
        </p:nvSpPr>
        <p:spPr>
          <a:prstGeom prst="rect">
            <a:avLst/>
          </a:prstGeom>
        </p:spPr>
        <p:txBody>
          <a:bodyPr/>
          <a:lstStyle/>
          <a:p>
            <a:pPr lvl="0">
              <a:defRPr sz="1800"/>
            </a:pPr>
            <a:r>
              <a:rPr sz="3600"/>
              <a:t>Textebene 1</a:t>
            </a:r>
          </a:p>
          <a:p>
            <a:pPr lvl="1">
              <a:defRPr sz="1800"/>
            </a:pPr>
            <a:r>
              <a:rPr sz="3600"/>
              <a:t>Textebene 2</a:t>
            </a:r>
          </a:p>
          <a:p>
            <a:pPr lvl="2">
              <a:defRPr sz="1800"/>
            </a:pPr>
            <a:r>
              <a:rPr sz="3600"/>
              <a:t>Textebene 3</a:t>
            </a:r>
          </a:p>
          <a:p>
            <a:pPr lvl="3">
              <a:defRPr sz="1800"/>
            </a:pPr>
            <a:r>
              <a:rPr sz="3600"/>
              <a:t>Textebene 4</a:t>
            </a:r>
          </a:p>
          <a:p>
            <a:pPr lvl="4">
              <a:defRPr sz="1800"/>
            </a:pPr>
            <a:r>
              <a:rPr sz="3600"/>
              <a:t>Textebene 5</a:t>
            </a:r>
          </a:p>
        </p:txBody>
      </p:sp>
    </p:spTree>
  </p:cSld>
  <p:clrMapOvr>
    <a:masterClrMapping/>
  </p:clrMapOvr>
  <p:transition xmlns:p14="http://schemas.microsoft.com/office/powerpoint/2010/mai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el, Aufzählung &amp; Foto">
    <p:spTree>
      <p:nvGrpSpPr>
        <p:cNvPr id="1" name=""/>
        <p:cNvGrpSpPr/>
        <p:nvPr/>
      </p:nvGrpSpPr>
      <p:grpSpPr>
        <a:xfrm>
          <a:off x="0" y="0"/>
          <a:ext cx="0" cy="0"/>
          <a:chOff x="0" y="0"/>
          <a:chExt cx="0" cy="0"/>
        </a:xfrm>
      </p:grpSpPr>
      <p:sp>
        <p:nvSpPr>
          <p:cNvPr id="21" name="Shape 21"/>
          <p:cNvSpPr>
            <a:spLocks noGrp="1"/>
          </p:cNvSpPr>
          <p:nvPr>
            <p:ph type="title"/>
          </p:nvPr>
        </p:nvSpPr>
        <p:spPr>
          <a:prstGeom prst="rect">
            <a:avLst/>
          </a:prstGeom>
        </p:spPr>
        <p:txBody>
          <a:bodyPr/>
          <a:lstStyle/>
          <a:p>
            <a:pPr lvl="0">
              <a:defRPr sz="1800"/>
            </a:pPr>
            <a:r>
              <a:rPr sz="8000"/>
              <a:t>Titeltext</a:t>
            </a:r>
          </a:p>
        </p:txBody>
      </p:sp>
      <p:sp>
        <p:nvSpPr>
          <p:cNvPr id="22" name="Shape 22"/>
          <p:cNvSpPr>
            <a:spLocks noGrp="1"/>
          </p:cNvSpPr>
          <p:nvPr>
            <p:ph type="body" idx="1"/>
          </p:nvPr>
        </p:nvSpPr>
        <p:spPr>
          <a:xfrm>
            <a:off x="952500" y="2603500"/>
            <a:ext cx="5334000" cy="6286500"/>
          </a:xfrm>
          <a:prstGeom prst="rect">
            <a:avLst/>
          </a:prstGeom>
        </p:spPr>
        <p:txBody>
          <a:bodyPr/>
          <a:lstStyle>
            <a:lvl1pPr marL="342900" indent="-342900">
              <a:spcBef>
                <a:spcPts val="3200"/>
              </a:spcBef>
              <a:defRPr sz="2800"/>
            </a:lvl1pPr>
            <a:lvl2pPr marL="685800" indent="-342900">
              <a:spcBef>
                <a:spcPts val="3200"/>
              </a:spcBef>
              <a:defRPr sz="2800"/>
            </a:lvl2pPr>
            <a:lvl3pPr marL="1028700" indent="-342900">
              <a:spcBef>
                <a:spcPts val="3200"/>
              </a:spcBef>
              <a:defRPr sz="2800"/>
            </a:lvl3pPr>
            <a:lvl4pPr marL="1371600" indent="-342900">
              <a:spcBef>
                <a:spcPts val="3200"/>
              </a:spcBef>
              <a:defRPr sz="2800"/>
            </a:lvl4pPr>
            <a:lvl5pPr marL="1714500" indent="-342900">
              <a:spcBef>
                <a:spcPts val="3200"/>
              </a:spcBef>
              <a:defRPr sz="2800"/>
            </a:lvl5pPr>
          </a:lstStyle>
          <a:p>
            <a:pPr lvl="0">
              <a:defRPr sz="1800"/>
            </a:pPr>
            <a:r>
              <a:rPr sz="2800"/>
              <a:t>Textebene 1</a:t>
            </a:r>
          </a:p>
          <a:p>
            <a:pPr lvl="1">
              <a:defRPr sz="1800"/>
            </a:pPr>
            <a:r>
              <a:rPr sz="2800"/>
              <a:t>Textebene 2</a:t>
            </a:r>
          </a:p>
          <a:p>
            <a:pPr lvl="2">
              <a:defRPr sz="1800"/>
            </a:pPr>
            <a:r>
              <a:rPr sz="2800"/>
              <a:t>Textebene 3</a:t>
            </a:r>
          </a:p>
          <a:p>
            <a:pPr lvl="3">
              <a:defRPr sz="1800"/>
            </a:pPr>
            <a:r>
              <a:rPr sz="2800"/>
              <a:t>Textebene 4</a:t>
            </a:r>
          </a:p>
          <a:p>
            <a:pPr lvl="4">
              <a:defRPr sz="1800"/>
            </a:pPr>
            <a:r>
              <a:rPr sz="2800"/>
              <a:t>Textebene 5</a:t>
            </a:r>
          </a:p>
        </p:txBody>
      </p:sp>
    </p:spTree>
  </p:cSld>
  <p:clrMapOvr>
    <a:masterClrMapping/>
  </p:clrMapOvr>
  <p:transition xmlns:p14="http://schemas.microsoft.com/office/powerpoint/2010/mai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Punkte">
    <p:spTree>
      <p:nvGrpSpPr>
        <p:cNvPr id="1" name=""/>
        <p:cNvGrpSpPr/>
        <p:nvPr/>
      </p:nvGrpSpPr>
      <p:grpSpPr>
        <a:xfrm>
          <a:off x="0" y="0"/>
          <a:ext cx="0" cy="0"/>
          <a:chOff x="0" y="0"/>
          <a:chExt cx="0" cy="0"/>
        </a:xfrm>
      </p:grpSpPr>
      <p:sp>
        <p:nvSpPr>
          <p:cNvPr id="24" name="Shape 24"/>
          <p:cNvSpPr>
            <a:spLocks noGrp="1"/>
          </p:cNvSpPr>
          <p:nvPr>
            <p:ph type="body" idx="1"/>
          </p:nvPr>
        </p:nvSpPr>
        <p:spPr>
          <a:xfrm>
            <a:off x="952500" y="1270000"/>
            <a:ext cx="11099800" cy="7213600"/>
          </a:xfrm>
          <a:prstGeom prst="rect">
            <a:avLst/>
          </a:prstGeom>
        </p:spPr>
        <p:txBody>
          <a:bodyPr/>
          <a:lstStyle/>
          <a:p>
            <a:pPr lvl="0">
              <a:defRPr sz="1800"/>
            </a:pPr>
            <a:r>
              <a:rPr sz="3600"/>
              <a:t>Textebene 1</a:t>
            </a:r>
          </a:p>
          <a:p>
            <a:pPr lvl="1">
              <a:defRPr sz="1800"/>
            </a:pPr>
            <a:r>
              <a:rPr sz="3600"/>
              <a:t>Textebene 2</a:t>
            </a:r>
          </a:p>
          <a:p>
            <a:pPr lvl="2">
              <a:defRPr sz="1800"/>
            </a:pPr>
            <a:r>
              <a:rPr sz="3600"/>
              <a:t>Textebene 3</a:t>
            </a:r>
          </a:p>
          <a:p>
            <a:pPr lvl="3">
              <a:defRPr sz="1800"/>
            </a:pPr>
            <a:r>
              <a:rPr sz="3600"/>
              <a:t>Textebene 4</a:t>
            </a:r>
          </a:p>
          <a:p>
            <a:pPr lvl="4">
              <a:defRPr sz="1800"/>
            </a:pPr>
            <a:r>
              <a:rPr sz="3600"/>
              <a:t>Textebene 5</a:t>
            </a:r>
          </a:p>
        </p:txBody>
      </p:sp>
    </p:spTree>
  </p:cSld>
  <p:clrMapOvr>
    <a:masterClrMapping/>
  </p:clrMapOvr>
  <p:transition xmlns:p14="http://schemas.microsoft.com/office/powerpoint/2010/mai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Foto - 3 Stück">
    <p:spTree>
      <p:nvGrpSpPr>
        <p:cNvPr id="1" name=""/>
        <p:cNvGrpSpPr/>
        <p:nvPr/>
      </p:nvGrpSpPr>
      <p:grpSpPr>
        <a:xfrm>
          <a:off x="0" y="0"/>
          <a:ext cx="0" cy="0"/>
          <a:chOff x="0" y="0"/>
          <a:chExt cx="0" cy="0"/>
        </a:xfrm>
      </p:grpSpPr>
    </p:spTree>
  </p:cSld>
  <p:clrMapOvr>
    <a:masterClrMapping/>
  </p:clrMapOvr>
  <p:transition xmlns:p14="http://schemas.microsoft.com/office/powerpoint/2010/main" spd="med"/>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952500" y="444500"/>
            <a:ext cx="11099800" cy="2159000"/>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normAutofit/>
          </a:bodyPr>
          <a:lstStyle/>
          <a:p>
            <a:pPr lvl="0">
              <a:defRPr sz="1800"/>
            </a:pPr>
            <a:r>
              <a:rPr sz="8000"/>
              <a:t>Titeltext</a:t>
            </a:r>
          </a:p>
        </p:txBody>
      </p:sp>
      <p:sp>
        <p:nvSpPr>
          <p:cNvPr id="3" name="Shape 3"/>
          <p:cNvSpPr>
            <a:spLocks noGrp="1"/>
          </p:cNvSpPr>
          <p:nvPr>
            <p:ph type="body" idx="1"/>
          </p:nvPr>
        </p:nvSpPr>
        <p:spPr>
          <a:xfrm>
            <a:off x="952500" y="2603500"/>
            <a:ext cx="11099800" cy="6286500"/>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normAutofit/>
          </a:bodyPr>
          <a:lstStyle/>
          <a:p>
            <a:pPr lvl="0">
              <a:defRPr sz="1800"/>
            </a:pPr>
            <a:r>
              <a:rPr sz="3600"/>
              <a:t>Textebene 1</a:t>
            </a:r>
          </a:p>
          <a:p>
            <a:pPr lvl="1">
              <a:defRPr sz="1800"/>
            </a:pPr>
            <a:r>
              <a:rPr sz="3600"/>
              <a:t>Textebene 2</a:t>
            </a:r>
          </a:p>
          <a:p>
            <a:pPr lvl="2">
              <a:defRPr sz="1800"/>
            </a:pPr>
            <a:r>
              <a:rPr sz="3600"/>
              <a:t>Textebene 3</a:t>
            </a:r>
          </a:p>
          <a:p>
            <a:pPr lvl="3">
              <a:defRPr sz="1800"/>
            </a:pPr>
            <a:r>
              <a:rPr sz="3600"/>
              <a:t>Textebene 4</a:t>
            </a:r>
          </a:p>
          <a:p>
            <a:pPr lvl="4">
              <a:defRPr sz="1800"/>
            </a:pPr>
            <a:r>
              <a:rPr sz="3600"/>
              <a:t>Textebene 5</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xmlns:p14="http://schemas.microsoft.com/office/powerpoint/2010/main" spd="med"/>
  <p:txStyles>
    <p:titleStyle>
      <a:lvl1pPr algn="ctr" defTabSz="584200">
        <a:defRPr sz="8000">
          <a:latin typeface="+mn-lt"/>
          <a:ea typeface="+mn-ea"/>
          <a:cs typeface="+mn-cs"/>
          <a:sym typeface="Helvetica Light"/>
        </a:defRPr>
      </a:lvl1pPr>
      <a:lvl2pPr indent="228600" algn="ctr" defTabSz="584200">
        <a:defRPr sz="8000">
          <a:latin typeface="+mn-lt"/>
          <a:ea typeface="+mn-ea"/>
          <a:cs typeface="+mn-cs"/>
          <a:sym typeface="Helvetica Light"/>
        </a:defRPr>
      </a:lvl2pPr>
      <a:lvl3pPr indent="457200" algn="ctr" defTabSz="584200">
        <a:defRPr sz="8000">
          <a:latin typeface="+mn-lt"/>
          <a:ea typeface="+mn-ea"/>
          <a:cs typeface="+mn-cs"/>
          <a:sym typeface="Helvetica Light"/>
        </a:defRPr>
      </a:lvl3pPr>
      <a:lvl4pPr indent="685800" algn="ctr" defTabSz="584200">
        <a:defRPr sz="8000">
          <a:latin typeface="+mn-lt"/>
          <a:ea typeface="+mn-ea"/>
          <a:cs typeface="+mn-cs"/>
          <a:sym typeface="Helvetica Light"/>
        </a:defRPr>
      </a:lvl4pPr>
      <a:lvl5pPr indent="914400" algn="ctr" defTabSz="584200">
        <a:defRPr sz="8000">
          <a:latin typeface="+mn-lt"/>
          <a:ea typeface="+mn-ea"/>
          <a:cs typeface="+mn-cs"/>
          <a:sym typeface="Helvetica Light"/>
        </a:defRPr>
      </a:lvl5pPr>
      <a:lvl6pPr indent="1143000" algn="ctr" defTabSz="584200">
        <a:defRPr sz="8000">
          <a:latin typeface="+mn-lt"/>
          <a:ea typeface="+mn-ea"/>
          <a:cs typeface="+mn-cs"/>
          <a:sym typeface="Helvetica Light"/>
        </a:defRPr>
      </a:lvl6pPr>
      <a:lvl7pPr indent="1371600" algn="ctr" defTabSz="584200">
        <a:defRPr sz="8000">
          <a:latin typeface="+mn-lt"/>
          <a:ea typeface="+mn-ea"/>
          <a:cs typeface="+mn-cs"/>
          <a:sym typeface="Helvetica Light"/>
        </a:defRPr>
      </a:lvl7pPr>
      <a:lvl8pPr indent="1600200" algn="ctr" defTabSz="584200">
        <a:defRPr sz="8000">
          <a:latin typeface="+mn-lt"/>
          <a:ea typeface="+mn-ea"/>
          <a:cs typeface="+mn-cs"/>
          <a:sym typeface="Helvetica Light"/>
        </a:defRPr>
      </a:lvl8pPr>
      <a:lvl9pPr indent="1828800" algn="ctr" defTabSz="584200">
        <a:defRPr sz="8000">
          <a:latin typeface="+mn-lt"/>
          <a:ea typeface="+mn-ea"/>
          <a:cs typeface="+mn-cs"/>
          <a:sym typeface="Helvetica Light"/>
        </a:defRPr>
      </a:lvl9pPr>
    </p:titleStyle>
    <p:bodyStyle>
      <a:lvl1pPr marL="444500" indent="-444500" defTabSz="584200">
        <a:spcBef>
          <a:spcPts val="4200"/>
        </a:spcBef>
        <a:buSzPct val="75000"/>
        <a:buChar char="•"/>
        <a:defRPr sz="3600">
          <a:latin typeface="+mn-lt"/>
          <a:ea typeface="+mn-ea"/>
          <a:cs typeface="+mn-cs"/>
          <a:sym typeface="Helvetica Light"/>
        </a:defRPr>
      </a:lvl1pPr>
      <a:lvl2pPr marL="889000" indent="-444500" defTabSz="584200">
        <a:spcBef>
          <a:spcPts val="4200"/>
        </a:spcBef>
        <a:buSzPct val="75000"/>
        <a:buChar char="•"/>
        <a:defRPr sz="3600">
          <a:latin typeface="+mn-lt"/>
          <a:ea typeface="+mn-ea"/>
          <a:cs typeface="+mn-cs"/>
          <a:sym typeface="Helvetica Light"/>
        </a:defRPr>
      </a:lvl2pPr>
      <a:lvl3pPr marL="1333500" indent="-444500" defTabSz="584200">
        <a:spcBef>
          <a:spcPts val="4200"/>
        </a:spcBef>
        <a:buSzPct val="75000"/>
        <a:buChar char="•"/>
        <a:defRPr sz="3600">
          <a:latin typeface="+mn-lt"/>
          <a:ea typeface="+mn-ea"/>
          <a:cs typeface="+mn-cs"/>
          <a:sym typeface="Helvetica Light"/>
        </a:defRPr>
      </a:lvl3pPr>
      <a:lvl4pPr marL="1778000" indent="-444500" defTabSz="584200">
        <a:spcBef>
          <a:spcPts val="4200"/>
        </a:spcBef>
        <a:buSzPct val="75000"/>
        <a:buChar char="•"/>
        <a:defRPr sz="3600">
          <a:latin typeface="+mn-lt"/>
          <a:ea typeface="+mn-ea"/>
          <a:cs typeface="+mn-cs"/>
          <a:sym typeface="Helvetica Light"/>
        </a:defRPr>
      </a:lvl4pPr>
      <a:lvl5pPr marL="2222500" indent="-444500" defTabSz="584200">
        <a:spcBef>
          <a:spcPts val="4200"/>
        </a:spcBef>
        <a:buSzPct val="75000"/>
        <a:buChar char="•"/>
        <a:defRPr sz="3600">
          <a:latin typeface="+mn-lt"/>
          <a:ea typeface="+mn-ea"/>
          <a:cs typeface="+mn-cs"/>
          <a:sym typeface="Helvetica Light"/>
        </a:defRPr>
      </a:lvl5pPr>
      <a:lvl6pPr marL="2667000" indent="-444500" defTabSz="584200">
        <a:spcBef>
          <a:spcPts val="4200"/>
        </a:spcBef>
        <a:buSzPct val="75000"/>
        <a:buChar char="•"/>
        <a:defRPr sz="3600">
          <a:latin typeface="+mn-lt"/>
          <a:ea typeface="+mn-ea"/>
          <a:cs typeface="+mn-cs"/>
          <a:sym typeface="Helvetica Light"/>
        </a:defRPr>
      </a:lvl6pPr>
      <a:lvl7pPr marL="3111500" indent="-444500" defTabSz="584200">
        <a:spcBef>
          <a:spcPts val="4200"/>
        </a:spcBef>
        <a:buSzPct val="75000"/>
        <a:buChar char="•"/>
        <a:defRPr sz="3600">
          <a:latin typeface="+mn-lt"/>
          <a:ea typeface="+mn-ea"/>
          <a:cs typeface="+mn-cs"/>
          <a:sym typeface="Helvetica Light"/>
        </a:defRPr>
      </a:lvl7pPr>
      <a:lvl8pPr marL="3556000" indent="-444500" defTabSz="584200">
        <a:spcBef>
          <a:spcPts val="4200"/>
        </a:spcBef>
        <a:buSzPct val="75000"/>
        <a:buChar char="•"/>
        <a:defRPr sz="3600">
          <a:latin typeface="+mn-lt"/>
          <a:ea typeface="+mn-ea"/>
          <a:cs typeface="+mn-cs"/>
          <a:sym typeface="Helvetica Light"/>
        </a:defRPr>
      </a:lvl8pPr>
      <a:lvl9pPr marL="4000500" indent="-444500" defTabSz="584200">
        <a:spcBef>
          <a:spcPts val="4200"/>
        </a:spcBef>
        <a:buSzPct val="75000"/>
        <a:buChar char="•"/>
        <a:defRPr sz="3600">
          <a:latin typeface="+mn-lt"/>
          <a:ea typeface="+mn-ea"/>
          <a:cs typeface="+mn-cs"/>
          <a:sym typeface="Helvetica Light"/>
        </a:defRPr>
      </a:lvl9pPr>
    </p:bodyStyle>
    <p:otherStyle>
      <a:lvl1pPr algn="ctr" defTabSz="584200">
        <a:defRPr>
          <a:solidFill>
            <a:schemeClr val="tx1"/>
          </a:solidFill>
          <a:latin typeface="+mn-lt"/>
          <a:ea typeface="+mn-ea"/>
          <a:cs typeface="+mn-cs"/>
          <a:sym typeface="Helvetica Light"/>
        </a:defRPr>
      </a:lvl1pPr>
      <a:lvl2pPr indent="228600" algn="ctr" defTabSz="584200">
        <a:defRPr>
          <a:solidFill>
            <a:schemeClr val="tx1"/>
          </a:solidFill>
          <a:latin typeface="+mn-lt"/>
          <a:ea typeface="+mn-ea"/>
          <a:cs typeface="+mn-cs"/>
          <a:sym typeface="Helvetica Light"/>
        </a:defRPr>
      </a:lvl2pPr>
      <a:lvl3pPr indent="457200" algn="ctr" defTabSz="584200">
        <a:defRPr>
          <a:solidFill>
            <a:schemeClr val="tx1"/>
          </a:solidFill>
          <a:latin typeface="+mn-lt"/>
          <a:ea typeface="+mn-ea"/>
          <a:cs typeface="+mn-cs"/>
          <a:sym typeface="Helvetica Light"/>
        </a:defRPr>
      </a:lvl3pPr>
      <a:lvl4pPr indent="685800" algn="ctr" defTabSz="584200">
        <a:defRPr>
          <a:solidFill>
            <a:schemeClr val="tx1"/>
          </a:solidFill>
          <a:latin typeface="+mn-lt"/>
          <a:ea typeface="+mn-ea"/>
          <a:cs typeface="+mn-cs"/>
          <a:sym typeface="Helvetica Light"/>
        </a:defRPr>
      </a:lvl4pPr>
      <a:lvl5pPr indent="914400" algn="ctr" defTabSz="584200">
        <a:defRPr>
          <a:solidFill>
            <a:schemeClr val="tx1"/>
          </a:solidFill>
          <a:latin typeface="+mn-lt"/>
          <a:ea typeface="+mn-ea"/>
          <a:cs typeface="+mn-cs"/>
          <a:sym typeface="Helvetica Light"/>
        </a:defRPr>
      </a:lvl5pPr>
      <a:lvl6pPr indent="1143000" algn="ctr" defTabSz="584200">
        <a:defRPr>
          <a:solidFill>
            <a:schemeClr val="tx1"/>
          </a:solidFill>
          <a:latin typeface="+mn-lt"/>
          <a:ea typeface="+mn-ea"/>
          <a:cs typeface="+mn-cs"/>
          <a:sym typeface="Helvetica Light"/>
        </a:defRPr>
      </a:lvl6pPr>
      <a:lvl7pPr indent="1371600" algn="ctr" defTabSz="584200">
        <a:defRPr>
          <a:solidFill>
            <a:schemeClr val="tx1"/>
          </a:solidFill>
          <a:latin typeface="+mn-lt"/>
          <a:ea typeface="+mn-ea"/>
          <a:cs typeface="+mn-cs"/>
          <a:sym typeface="Helvetica Light"/>
        </a:defRPr>
      </a:lvl7pPr>
      <a:lvl8pPr indent="1600200" algn="ctr" defTabSz="584200">
        <a:defRPr>
          <a:solidFill>
            <a:schemeClr val="tx1"/>
          </a:solidFill>
          <a:latin typeface="+mn-lt"/>
          <a:ea typeface="+mn-ea"/>
          <a:cs typeface="+mn-cs"/>
          <a:sym typeface="Helvetica Light"/>
        </a:defRPr>
      </a:lvl8pPr>
      <a:lvl9pPr indent="1828800" algn="ctr" defTabSz="584200">
        <a:defRPr>
          <a:solidFill>
            <a:schemeClr val="tx1"/>
          </a:solidFill>
          <a:latin typeface="+mn-lt"/>
          <a:ea typeface="+mn-ea"/>
          <a:cs typeface="+mn-cs"/>
          <a:sym typeface="Helvetica Light"/>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5.pn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image" Target="../media/image2.png"/><Relationship Id="rId7" Type="http://schemas.openxmlformats.org/officeDocument/2006/relationships/image" Target="../media/image3.png"/><Relationship Id="rId8" Type="http://schemas.openxmlformats.org/officeDocument/2006/relationships/image" Target="../media/image9.png"/><Relationship Id="rId9" Type="http://schemas.openxmlformats.org/officeDocument/2006/relationships/image" Target="../media/image10.png"/><Relationship Id="rId10" Type="http://schemas.openxmlformats.org/officeDocument/2006/relationships/image" Target="../media/image11.png"/><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12.png"/><Relationship Id="rId6" Type="http://schemas.openxmlformats.org/officeDocument/2006/relationships/image" Target="../media/image13.png"/><Relationship Id="rId7" Type="http://schemas.openxmlformats.org/officeDocument/2006/relationships/image" Target="../media/image14.png"/><Relationship Id="rId8" Type="http://schemas.openxmlformats.org/officeDocument/2006/relationships/image" Target="../media/image15.png"/><Relationship Id="rId9" Type="http://schemas.openxmlformats.org/officeDocument/2006/relationships/image" Target="../media/image16.png"/><Relationship Id="rId10" Type="http://schemas.openxmlformats.org/officeDocument/2006/relationships/image" Target="../media/image17.png"/><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18.png"/><Relationship Id="rId6" Type="http://schemas.openxmlformats.org/officeDocument/2006/relationships/image" Target="../media/image19.png"/><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20.png"/><Relationship Id="rId6" Type="http://schemas.openxmlformats.org/officeDocument/2006/relationships/image" Target="../media/image21.png"/><Relationship Id="rId7" Type="http://schemas.openxmlformats.org/officeDocument/2006/relationships/image" Target="../media/image22.png"/><Relationship Id="rId8" Type="http://schemas.openxmlformats.org/officeDocument/2006/relationships/image" Target="../media/image23.png"/><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24.png"/><Relationship Id="rId6" Type="http://schemas.openxmlformats.org/officeDocument/2006/relationships/image" Target="../media/image25.png"/><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asted-image.png"/>
          <p:cNvPicPr/>
          <p:nvPr/>
        </p:nvPicPr>
        <p:blipFill>
          <a:blip r:embed="rId3">
            <a:extLst/>
          </a:blip>
          <a:stretch>
            <a:fillRect/>
          </a:stretch>
        </p:blipFill>
        <p:spPr>
          <a:xfrm>
            <a:off x="1208480" y="1776459"/>
            <a:ext cx="4618839" cy="1749386"/>
          </a:xfrm>
          <a:prstGeom prst="rect">
            <a:avLst/>
          </a:prstGeom>
          <a:ln w="12700">
            <a:miter lim="400000"/>
          </a:ln>
        </p:spPr>
      </p:pic>
      <p:pic>
        <p:nvPicPr>
          <p:cNvPr id="40" name="pasted-image.png"/>
          <p:cNvPicPr/>
          <p:nvPr/>
        </p:nvPicPr>
        <p:blipFill>
          <a:blip r:embed="rId4">
            <a:extLst/>
          </a:blip>
          <a:stretch>
            <a:fillRect/>
          </a:stretch>
        </p:blipFill>
        <p:spPr>
          <a:xfrm>
            <a:off x="7177481" y="1745491"/>
            <a:ext cx="4618839" cy="1560108"/>
          </a:xfrm>
          <a:prstGeom prst="rect">
            <a:avLst/>
          </a:prstGeom>
          <a:ln w="12700">
            <a:miter lim="400000"/>
          </a:ln>
        </p:spPr>
      </p:pic>
      <p:sp>
        <p:nvSpPr>
          <p:cNvPr id="41" name="Shape 41"/>
          <p:cNvSpPr/>
          <p:nvPr/>
        </p:nvSpPr>
        <p:spPr>
          <a:xfrm>
            <a:off x="1282700" y="583832"/>
            <a:ext cx="10464801" cy="1130301"/>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a:bodyPr>
          <a:lstStyle>
            <a:lvl1pPr>
              <a:defRPr sz="3200">
                <a:solidFill>
                  <a:srgbClr val="53585F"/>
                </a:solidFill>
                <a:latin typeface="Avenir Black"/>
                <a:ea typeface="Avenir Black"/>
                <a:cs typeface="Avenir Black"/>
                <a:sym typeface="Avenir Black"/>
              </a:defRPr>
            </a:lvl1pPr>
          </a:lstStyle>
          <a:p>
            <a:pPr lvl="0">
              <a:defRPr sz="1800">
                <a:solidFill>
                  <a:srgbClr val="000000"/>
                </a:solidFill>
              </a:defRPr>
            </a:pPr>
            <a:r>
              <a:rPr sz="3200">
                <a:solidFill>
                  <a:srgbClr val="53585F"/>
                </a:solidFill>
              </a:rPr>
              <a:t>Save image data to nifti file?</a:t>
            </a:r>
          </a:p>
        </p:txBody>
      </p:sp>
      <p:pic>
        <p:nvPicPr>
          <p:cNvPr id="42" name="pasted-image.png"/>
          <p:cNvPicPr/>
          <p:nvPr/>
        </p:nvPicPr>
        <p:blipFill>
          <a:blip r:embed="rId5">
            <a:extLst/>
          </a:blip>
          <a:stretch>
            <a:fillRect/>
          </a:stretch>
        </p:blipFill>
        <p:spPr>
          <a:xfrm>
            <a:off x="565545" y="4899935"/>
            <a:ext cx="6200914" cy="2247666"/>
          </a:xfrm>
          <a:prstGeom prst="rect">
            <a:avLst/>
          </a:prstGeom>
          <a:ln w="12700">
            <a:miter lim="400000"/>
          </a:ln>
        </p:spPr>
      </p:pic>
      <p:pic>
        <p:nvPicPr>
          <p:cNvPr id="43" name="pasted-image.png"/>
          <p:cNvPicPr/>
          <p:nvPr/>
        </p:nvPicPr>
        <p:blipFill>
          <a:blip r:embed="rId6">
            <a:extLst/>
          </a:blip>
          <a:stretch>
            <a:fillRect/>
          </a:stretch>
        </p:blipFill>
        <p:spPr>
          <a:xfrm>
            <a:off x="7378999" y="4899935"/>
            <a:ext cx="5019787" cy="2247666"/>
          </a:xfrm>
          <a:prstGeom prst="rect">
            <a:avLst/>
          </a:prstGeom>
          <a:ln w="12700">
            <a:miter lim="400000"/>
          </a:ln>
        </p:spPr>
      </p:pic>
    </p:spTree>
  </p:cSld>
  <p:clrMapOvr>
    <a:masterClrMapping/>
  </p:clrMapOvr>
  <p:transition xmlns:p14="http://schemas.microsoft.com/office/powerpoint/2010/mai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pasted-image.png"/>
          <p:cNvPicPr/>
          <p:nvPr/>
        </p:nvPicPr>
        <p:blipFill>
          <a:blip r:embed="rId3">
            <a:extLst/>
          </a:blip>
          <a:stretch>
            <a:fillRect/>
          </a:stretch>
        </p:blipFill>
        <p:spPr>
          <a:xfrm>
            <a:off x="6444102" y="7186583"/>
            <a:ext cx="2396121" cy="2246364"/>
          </a:xfrm>
          <a:prstGeom prst="rect">
            <a:avLst/>
          </a:prstGeom>
          <a:ln w="12700">
            <a:miter lim="400000"/>
          </a:ln>
        </p:spPr>
      </p:pic>
      <p:pic>
        <p:nvPicPr>
          <p:cNvPr id="48" name="pasted-image.png"/>
          <p:cNvPicPr/>
          <p:nvPr/>
        </p:nvPicPr>
        <p:blipFill>
          <a:blip r:embed="rId4">
            <a:extLst/>
          </a:blip>
          <a:stretch>
            <a:fillRect/>
          </a:stretch>
        </p:blipFill>
        <p:spPr>
          <a:xfrm>
            <a:off x="10425197" y="3336956"/>
            <a:ext cx="2541418" cy="1694279"/>
          </a:xfrm>
          <a:prstGeom prst="rect">
            <a:avLst/>
          </a:prstGeom>
          <a:ln w="12700">
            <a:miter lim="400000"/>
          </a:ln>
        </p:spPr>
      </p:pic>
      <p:pic>
        <p:nvPicPr>
          <p:cNvPr id="49" name="pasted-image.png"/>
          <p:cNvPicPr/>
          <p:nvPr/>
        </p:nvPicPr>
        <p:blipFill>
          <a:blip r:embed="rId5">
            <a:extLst/>
          </a:blip>
          <a:stretch>
            <a:fillRect/>
          </a:stretch>
        </p:blipFill>
        <p:spPr>
          <a:xfrm>
            <a:off x="6103355" y="3446917"/>
            <a:ext cx="4408807" cy="2859766"/>
          </a:xfrm>
          <a:prstGeom prst="rect">
            <a:avLst/>
          </a:prstGeom>
          <a:ln w="12700">
            <a:miter lim="400000"/>
          </a:ln>
        </p:spPr>
      </p:pic>
      <p:pic>
        <p:nvPicPr>
          <p:cNvPr id="50" name="pasted-image.png"/>
          <p:cNvPicPr/>
          <p:nvPr/>
        </p:nvPicPr>
        <p:blipFill>
          <a:blip r:embed="rId6">
            <a:extLst/>
          </a:blip>
          <a:stretch>
            <a:fillRect/>
          </a:stretch>
        </p:blipFill>
        <p:spPr>
          <a:xfrm>
            <a:off x="1208480" y="1776459"/>
            <a:ext cx="4618839" cy="1749386"/>
          </a:xfrm>
          <a:prstGeom prst="rect">
            <a:avLst/>
          </a:prstGeom>
          <a:ln w="12700">
            <a:miter lim="400000"/>
          </a:ln>
        </p:spPr>
      </p:pic>
      <p:pic>
        <p:nvPicPr>
          <p:cNvPr id="51" name="pasted-image.png"/>
          <p:cNvPicPr/>
          <p:nvPr/>
        </p:nvPicPr>
        <p:blipFill>
          <a:blip r:embed="rId7">
            <a:extLst/>
          </a:blip>
          <a:stretch>
            <a:fillRect/>
          </a:stretch>
        </p:blipFill>
        <p:spPr>
          <a:xfrm>
            <a:off x="7215581" y="1745491"/>
            <a:ext cx="4618839" cy="1560108"/>
          </a:xfrm>
          <a:prstGeom prst="rect">
            <a:avLst/>
          </a:prstGeom>
          <a:ln w="12700">
            <a:miter lim="400000"/>
          </a:ln>
        </p:spPr>
      </p:pic>
      <p:sp>
        <p:nvSpPr>
          <p:cNvPr id="52" name="Shape 52"/>
          <p:cNvSpPr/>
          <p:nvPr/>
        </p:nvSpPr>
        <p:spPr>
          <a:xfrm>
            <a:off x="1270000" y="583832"/>
            <a:ext cx="10464801" cy="1130301"/>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a:bodyPr>
          <a:lstStyle>
            <a:lvl1pPr>
              <a:defRPr sz="3200">
                <a:solidFill>
                  <a:srgbClr val="53585F"/>
                </a:solidFill>
                <a:latin typeface="Avenir Black"/>
                <a:ea typeface="Avenir Black"/>
                <a:cs typeface="Avenir Black"/>
                <a:sym typeface="Avenir Black"/>
              </a:defRPr>
            </a:lvl1pPr>
          </a:lstStyle>
          <a:p>
            <a:pPr lvl="0">
              <a:defRPr sz="1800">
                <a:solidFill>
                  <a:srgbClr val="000000"/>
                </a:solidFill>
              </a:defRPr>
            </a:pPr>
            <a:r>
              <a:rPr sz="3200">
                <a:solidFill>
                  <a:srgbClr val="53585F"/>
                </a:solidFill>
              </a:rPr>
              <a:t>How about graphics libraries?</a:t>
            </a:r>
          </a:p>
        </p:txBody>
      </p:sp>
      <p:pic>
        <p:nvPicPr>
          <p:cNvPr id="53" name="pasted-image.png"/>
          <p:cNvPicPr/>
          <p:nvPr/>
        </p:nvPicPr>
        <p:blipFill>
          <a:blip r:embed="rId8">
            <a:extLst/>
          </a:blip>
          <a:stretch>
            <a:fillRect/>
          </a:stretch>
        </p:blipFill>
        <p:spPr>
          <a:xfrm>
            <a:off x="1313497" y="3915473"/>
            <a:ext cx="4408806" cy="3753840"/>
          </a:xfrm>
          <a:prstGeom prst="rect">
            <a:avLst/>
          </a:prstGeom>
          <a:ln w="12700">
            <a:miter lim="400000"/>
          </a:ln>
        </p:spPr>
      </p:pic>
      <p:pic>
        <p:nvPicPr>
          <p:cNvPr id="54" name="pasted-image.png"/>
          <p:cNvPicPr/>
          <p:nvPr/>
        </p:nvPicPr>
        <p:blipFill>
          <a:blip r:embed="rId9">
            <a:extLst/>
          </a:blip>
          <a:stretch>
            <a:fillRect/>
          </a:stretch>
        </p:blipFill>
        <p:spPr>
          <a:xfrm>
            <a:off x="7857967" y="4453330"/>
            <a:ext cx="3066101" cy="3056740"/>
          </a:xfrm>
          <a:prstGeom prst="rect">
            <a:avLst/>
          </a:prstGeom>
          <a:ln w="12700">
            <a:miter lim="400000"/>
          </a:ln>
        </p:spPr>
      </p:pic>
      <p:pic>
        <p:nvPicPr>
          <p:cNvPr id="55" name="pasted-image.png"/>
          <p:cNvPicPr/>
          <p:nvPr/>
        </p:nvPicPr>
        <p:blipFill>
          <a:blip r:embed="rId10">
            <a:extLst/>
          </a:blip>
          <a:stretch>
            <a:fillRect/>
          </a:stretch>
        </p:blipFill>
        <p:spPr>
          <a:xfrm>
            <a:off x="9304648" y="6304270"/>
            <a:ext cx="2716174" cy="2792371"/>
          </a:xfrm>
          <a:prstGeom prst="rect">
            <a:avLst/>
          </a:prstGeom>
          <a:ln w="12700">
            <a:miter lim="400000"/>
          </a:ln>
        </p:spPr>
      </p:pic>
    </p:spTree>
  </p:cSld>
  <p:clrMapOvr>
    <a:masterClrMapping/>
  </p:clrMapOvr>
  <p:transition xmlns:p14="http://schemas.microsoft.com/office/powerpoint/2010/mai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 name="pasted-image.png"/>
          <p:cNvPicPr/>
          <p:nvPr/>
        </p:nvPicPr>
        <p:blipFill>
          <a:blip r:embed="rId3">
            <a:extLst/>
          </a:blip>
          <a:stretch>
            <a:fillRect/>
          </a:stretch>
        </p:blipFill>
        <p:spPr>
          <a:xfrm>
            <a:off x="1208480" y="1776459"/>
            <a:ext cx="4618839" cy="1749386"/>
          </a:xfrm>
          <a:prstGeom prst="rect">
            <a:avLst/>
          </a:prstGeom>
          <a:ln w="12700">
            <a:miter lim="400000"/>
          </a:ln>
        </p:spPr>
      </p:pic>
      <p:pic>
        <p:nvPicPr>
          <p:cNvPr id="60" name="pasted-image.png"/>
          <p:cNvPicPr/>
          <p:nvPr/>
        </p:nvPicPr>
        <p:blipFill>
          <a:blip r:embed="rId4">
            <a:extLst/>
          </a:blip>
          <a:stretch>
            <a:fillRect/>
          </a:stretch>
        </p:blipFill>
        <p:spPr>
          <a:xfrm>
            <a:off x="7177481" y="1745491"/>
            <a:ext cx="4618839" cy="1560108"/>
          </a:xfrm>
          <a:prstGeom prst="rect">
            <a:avLst/>
          </a:prstGeom>
          <a:ln w="12700">
            <a:miter lim="400000"/>
          </a:ln>
        </p:spPr>
      </p:pic>
      <p:sp>
        <p:nvSpPr>
          <p:cNvPr id="61" name="Shape 61"/>
          <p:cNvSpPr/>
          <p:nvPr/>
        </p:nvSpPr>
        <p:spPr>
          <a:xfrm>
            <a:off x="1270000" y="583832"/>
            <a:ext cx="10464801" cy="1130301"/>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a:bodyPr>
          <a:lstStyle>
            <a:lvl1pPr>
              <a:defRPr sz="3200">
                <a:solidFill>
                  <a:srgbClr val="53585F"/>
                </a:solidFill>
                <a:latin typeface="Avenir Black"/>
                <a:ea typeface="Avenir Black"/>
                <a:cs typeface="Avenir Black"/>
                <a:sym typeface="Avenir Black"/>
              </a:defRPr>
            </a:lvl1pPr>
          </a:lstStyle>
          <a:p>
            <a:pPr lvl="0">
              <a:defRPr sz="1800">
                <a:solidFill>
                  <a:srgbClr val="000000"/>
                </a:solidFill>
              </a:defRPr>
            </a:pPr>
            <a:r>
              <a:rPr sz="3200">
                <a:solidFill>
                  <a:srgbClr val="53585F"/>
                </a:solidFill>
              </a:rPr>
              <a:t>Costs for cluster computing?</a:t>
            </a:r>
          </a:p>
        </p:txBody>
      </p:sp>
      <p:sp>
        <p:nvSpPr>
          <p:cNvPr id="62" name="Shape 62"/>
          <p:cNvSpPr/>
          <p:nvPr/>
        </p:nvSpPr>
        <p:spPr>
          <a:xfrm>
            <a:off x="9083363" y="4351548"/>
            <a:ext cx="1727494" cy="1130301"/>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a:bodyPr>
          <a:lstStyle>
            <a:lvl1pPr defTabSz="490727">
              <a:defRPr sz="5880">
                <a:solidFill>
                  <a:srgbClr val="53585F"/>
                </a:solidFill>
                <a:latin typeface="Avenir Black"/>
                <a:ea typeface="Avenir Black"/>
                <a:cs typeface="Avenir Black"/>
                <a:sym typeface="Avenir Black"/>
              </a:defRPr>
            </a:lvl1pPr>
          </a:lstStyle>
          <a:p>
            <a:pPr lvl="0">
              <a:defRPr sz="1800">
                <a:solidFill>
                  <a:srgbClr val="000000"/>
                </a:solidFill>
              </a:defRPr>
            </a:pPr>
            <a:r>
              <a:rPr sz="5880">
                <a:solidFill>
                  <a:srgbClr val="53585F"/>
                </a:solidFill>
              </a:rPr>
              <a:t>0 $</a:t>
            </a:r>
          </a:p>
        </p:txBody>
      </p:sp>
      <p:sp>
        <p:nvSpPr>
          <p:cNvPr id="63" name="Shape 63"/>
          <p:cNvSpPr/>
          <p:nvPr/>
        </p:nvSpPr>
        <p:spPr>
          <a:xfrm>
            <a:off x="2183397" y="4345495"/>
            <a:ext cx="3356069" cy="1142407"/>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a:bodyPr>
          <a:lstStyle>
            <a:lvl1pPr defTabSz="502412">
              <a:defRPr sz="6020">
                <a:solidFill>
                  <a:srgbClr val="53585F"/>
                </a:solidFill>
                <a:latin typeface="Avenir Black"/>
                <a:ea typeface="Avenir Black"/>
                <a:cs typeface="Avenir Black"/>
                <a:sym typeface="Avenir Black"/>
              </a:defRPr>
            </a:lvl1pPr>
          </a:lstStyle>
          <a:p>
            <a:pPr lvl="0">
              <a:defRPr sz="1800">
                <a:solidFill>
                  <a:srgbClr val="000000"/>
                </a:solidFill>
              </a:defRPr>
            </a:pPr>
            <a:r>
              <a:rPr sz="6020">
                <a:solidFill>
                  <a:srgbClr val="53585F"/>
                </a:solidFill>
              </a:rPr>
              <a:t>&gt; 1000 $</a:t>
            </a:r>
          </a:p>
        </p:txBody>
      </p:sp>
      <p:sp>
        <p:nvSpPr>
          <p:cNvPr id="64" name="Shape 64"/>
          <p:cNvSpPr/>
          <p:nvPr/>
        </p:nvSpPr>
        <p:spPr>
          <a:xfrm>
            <a:off x="2183397" y="5513034"/>
            <a:ext cx="3356069" cy="1142406"/>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a:bodyPr>
          <a:lstStyle>
            <a:lvl1pPr defTabSz="502412">
              <a:defRPr sz="6020">
                <a:solidFill>
                  <a:srgbClr val="53585F"/>
                </a:solidFill>
                <a:latin typeface="Avenir Black"/>
                <a:ea typeface="Avenir Black"/>
                <a:cs typeface="Avenir Black"/>
                <a:sym typeface="Avenir Black"/>
              </a:defRPr>
            </a:lvl1pPr>
          </a:lstStyle>
          <a:p>
            <a:pPr lvl="0">
              <a:defRPr sz="1800">
                <a:solidFill>
                  <a:srgbClr val="000000"/>
                </a:solidFill>
              </a:defRPr>
            </a:pPr>
            <a:r>
              <a:rPr sz="6020">
                <a:solidFill>
                  <a:srgbClr val="53585F"/>
                </a:solidFill>
              </a:rPr>
              <a:t>per user</a:t>
            </a:r>
          </a:p>
        </p:txBody>
      </p:sp>
      <p:sp>
        <p:nvSpPr>
          <p:cNvPr id="65" name="Shape 65"/>
          <p:cNvSpPr/>
          <p:nvPr/>
        </p:nvSpPr>
        <p:spPr>
          <a:xfrm>
            <a:off x="7548971" y="5638616"/>
            <a:ext cx="4452600" cy="1247526"/>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92500"/>
          </a:bodyPr>
          <a:lstStyle>
            <a:lvl1pPr defTabSz="508254">
              <a:defRPr sz="6090">
                <a:solidFill>
                  <a:srgbClr val="53585F"/>
                </a:solidFill>
                <a:latin typeface="Avenir Black"/>
                <a:ea typeface="Avenir Black"/>
                <a:cs typeface="Avenir Black"/>
                <a:sym typeface="Avenir Black"/>
              </a:defRPr>
            </a:lvl1pPr>
          </a:lstStyle>
          <a:p>
            <a:pPr lvl="0">
              <a:defRPr sz="1800">
                <a:solidFill>
                  <a:srgbClr val="000000"/>
                </a:solidFill>
              </a:defRPr>
            </a:pPr>
            <a:r>
              <a:rPr sz="6090">
                <a:solidFill>
                  <a:srgbClr val="53585F"/>
                </a:solidFill>
              </a:rPr>
              <a:t>infinite users</a:t>
            </a:r>
          </a:p>
        </p:txBody>
      </p:sp>
    </p:spTree>
  </p:cSld>
  <p:clrMapOvr>
    <a:masterClrMapping/>
  </p:clrMapOvr>
  <p:transition xmlns:p14="http://schemas.microsoft.com/office/powerpoint/2010/mai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 name="pasted-image.png"/>
          <p:cNvPicPr/>
          <p:nvPr/>
        </p:nvPicPr>
        <p:blipFill>
          <a:blip r:embed="rId3">
            <a:extLst/>
          </a:blip>
          <a:stretch>
            <a:fillRect/>
          </a:stretch>
        </p:blipFill>
        <p:spPr>
          <a:xfrm>
            <a:off x="1208480" y="1776459"/>
            <a:ext cx="4618839" cy="1749386"/>
          </a:xfrm>
          <a:prstGeom prst="rect">
            <a:avLst/>
          </a:prstGeom>
          <a:ln w="12700">
            <a:miter lim="400000"/>
          </a:ln>
        </p:spPr>
      </p:pic>
      <p:pic>
        <p:nvPicPr>
          <p:cNvPr id="70" name="pasted-image.png"/>
          <p:cNvPicPr/>
          <p:nvPr/>
        </p:nvPicPr>
        <p:blipFill>
          <a:blip r:embed="rId4">
            <a:extLst/>
          </a:blip>
          <a:stretch>
            <a:fillRect/>
          </a:stretch>
        </p:blipFill>
        <p:spPr>
          <a:xfrm>
            <a:off x="7177481" y="1745491"/>
            <a:ext cx="4618839" cy="1560108"/>
          </a:xfrm>
          <a:prstGeom prst="rect">
            <a:avLst/>
          </a:prstGeom>
          <a:ln w="12700">
            <a:miter lim="400000"/>
          </a:ln>
        </p:spPr>
      </p:pic>
      <p:sp>
        <p:nvSpPr>
          <p:cNvPr id="71" name="Shape 71"/>
          <p:cNvSpPr/>
          <p:nvPr/>
        </p:nvSpPr>
        <p:spPr>
          <a:xfrm>
            <a:off x="1282700" y="583832"/>
            <a:ext cx="10464801" cy="1130301"/>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a:bodyPr>
          <a:lstStyle>
            <a:lvl1pPr>
              <a:defRPr sz="3200">
                <a:solidFill>
                  <a:srgbClr val="53585F"/>
                </a:solidFill>
                <a:latin typeface="Avenir Black"/>
                <a:ea typeface="Avenir Black"/>
                <a:cs typeface="Avenir Black"/>
                <a:sym typeface="Avenir Black"/>
              </a:defRPr>
            </a:lvl1pPr>
          </a:lstStyle>
          <a:p>
            <a:pPr lvl="0">
              <a:defRPr sz="1800">
                <a:solidFill>
                  <a:srgbClr val="000000"/>
                </a:solidFill>
              </a:defRPr>
            </a:pPr>
            <a:r>
              <a:rPr sz="3200">
                <a:solidFill>
                  <a:srgbClr val="53585F"/>
                </a:solidFill>
              </a:rPr>
              <a:t>Interoperability with other programming languages?</a:t>
            </a:r>
          </a:p>
        </p:txBody>
      </p:sp>
      <p:pic>
        <p:nvPicPr>
          <p:cNvPr id="72" name="pasted-image.png"/>
          <p:cNvPicPr/>
          <p:nvPr/>
        </p:nvPicPr>
        <p:blipFill>
          <a:blip r:embed="rId5">
            <a:extLst/>
          </a:blip>
          <a:stretch>
            <a:fillRect/>
          </a:stretch>
        </p:blipFill>
        <p:spPr>
          <a:xfrm>
            <a:off x="6798187" y="4051300"/>
            <a:ext cx="2163652" cy="1644376"/>
          </a:xfrm>
          <a:prstGeom prst="rect">
            <a:avLst/>
          </a:prstGeom>
          <a:ln w="12700">
            <a:miter lim="400000"/>
          </a:ln>
        </p:spPr>
      </p:pic>
      <p:pic>
        <p:nvPicPr>
          <p:cNvPr id="73" name="pasted-image.png"/>
          <p:cNvPicPr/>
          <p:nvPr/>
        </p:nvPicPr>
        <p:blipFill>
          <a:blip r:embed="rId6">
            <a:extLst/>
          </a:blip>
          <a:stretch>
            <a:fillRect/>
          </a:stretch>
        </p:blipFill>
        <p:spPr>
          <a:xfrm>
            <a:off x="9014270" y="5665452"/>
            <a:ext cx="3723680" cy="1798880"/>
          </a:xfrm>
          <a:prstGeom prst="rect">
            <a:avLst/>
          </a:prstGeom>
          <a:ln w="12700">
            <a:miter lim="400000"/>
          </a:ln>
        </p:spPr>
      </p:pic>
      <p:pic>
        <p:nvPicPr>
          <p:cNvPr id="74" name="pasted-image.png"/>
          <p:cNvPicPr/>
          <p:nvPr/>
        </p:nvPicPr>
        <p:blipFill>
          <a:blip r:embed="rId7">
            <a:extLst/>
          </a:blip>
          <a:stretch>
            <a:fillRect/>
          </a:stretch>
        </p:blipFill>
        <p:spPr>
          <a:xfrm>
            <a:off x="6786739" y="7860499"/>
            <a:ext cx="5400323" cy="1130301"/>
          </a:xfrm>
          <a:prstGeom prst="rect">
            <a:avLst/>
          </a:prstGeom>
          <a:ln w="12700">
            <a:miter lim="400000"/>
          </a:ln>
        </p:spPr>
      </p:pic>
      <p:pic>
        <p:nvPicPr>
          <p:cNvPr id="75" name="pasted-image.png"/>
          <p:cNvPicPr/>
          <p:nvPr/>
        </p:nvPicPr>
        <p:blipFill>
          <a:blip r:embed="rId8">
            <a:extLst/>
          </a:blip>
          <a:stretch>
            <a:fillRect/>
          </a:stretch>
        </p:blipFill>
        <p:spPr>
          <a:xfrm>
            <a:off x="9154297" y="3400456"/>
            <a:ext cx="3286051" cy="756583"/>
          </a:xfrm>
          <a:prstGeom prst="rect">
            <a:avLst/>
          </a:prstGeom>
          <a:ln w="12700">
            <a:miter lim="400000"/>
          </a:ln>
        </p:spPr>
      </p:pic>
      <p:pic>
        <p:nvPicPr>
          <p:cNvPr id="76" name="pasted-image.png"/>
          <p:cNvPicPr/>
          <p:nvPr/>
        </p:nvPicPr>
        <p:blipFill>
          <a:blip r:embed="rId6">
            <a:extLst/>
          </a:blip>
          <a:stretch>
            <a:fillRect/>
          </a:stretch>
        </p:blipFill>
        <p:spPr>
          <a:xfrm>
            <a:off x="2590276" y="5674464"/>
            <a:ext cx="3723680" cy="1798880"/>
          </a:xfrm>
          <a:prstGeom prst="rect">
            <a:avLst/>
          </a:prstGeom>
          <a:ln w="12700">
            <a:miter lim="400000"/>
          </a:ln>
        </p:spPr>
      </p:pic>
      <p:pic>
        <p:nvPicPr>
          <p:cNvPr id="77" name="pasted-image.png"/>
          <p:cNvPicPr/>
          <p:nvPr/>
        </p:nvPicPr>
        <p:blipFill>
          <a:blip r:embed="rId7">
            <a:extLst/>
          </a:blip>
          <a:stretch>
            <a:fillRect/>
          </a:stretch>
        </p:blipFill>
        <p:spPr>
          <a:xfrm>
            <a:off x="362745" y="7869512"/>
            <a:ext cx="5400323" cy="1130301"/>
          </a:xfrm>
          <a:prstGeom prst="rect">
            <a:avLst/>
          </a:prstGeom>
          <a:ln w="12700">
            <a:miter lim="400000"/>
          </a:ln>
        </p:spPr>
      </p:pic>
      <p:pic>
        <p:nvPicPr>
          <p:cNvPr id="78" name="pasted-image.png"/>
          <p:cNvPicPr/>
          <p:nvPr/>
        </p:nvPicPr>
        <p:blipFill>
          <a:blip r:embed="rId9">
            <a:extLst/>
          </a:blip>
          <a:stretch>
            <a:fillRect/>
          </a:stretch>
        </p:blipFill>
        <p:spPr>
          <a:xfrm>
            <a:off x="6581603" y="5776915"/>
            <a:ext cx="1098526" cy="1798880"/>
          </a:xfrm>
          <a:prstGeom prst="rect">
            <a:avLst/>
          </a:prstGeom>
          <a:ln w="12700">
            <a:miter lim="400000"/>
          </a:ln>
        </p:spPr>
      </p:pic>
      <p:pic>
        <p:nvPicPr>
          <p:cNvPr id="79" name="pasted-image.png"/>
          <p:cNvPicPr/>
          <p:nvPr/>
        </p:nvPicPr>
        <p:blipFill>
          <a:blip r:embed="rId10">
            <a:extLst/>
          </a:blip>
          <a:stretch>
            <a:fillRect/>
          </a:stretch>
        </p:blipFill>
        <p:spPr>
          <a:xfrm>
            <a:off x="10035399" y="4353497"/>
            <a:ext cx="2792421" cy="1345041"/>
          </a:xfrm>
          <a:prstGeom prst="rect">
            <a:avLst/>
          </a:prstGeom>
          <a:ln w="12700">
            <a:miter lim="400000"/>
          </a:ln>
        </p:spPr>
      </p:pic>
      <p:sp>
        <p:nvSpPr>
          <p:cNvPr id="80" name="Shape 80"/>
          <p:cNvSpPr/>
          <p:nvPr/>
        </p:nvSpPr>
        <p:spPr>
          <a:xfrm>
            <a:off x="8715887" y="8972744"/>
            <a:ext cx="2792421" cy="1130301"/>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a:bodyPr>
          <a:lstStyle>
            <a:lvl1pPr>
              <a:defRPr sz="3200">
                <a:solidFill>
                  <a:srgbClr val="53585F"/>
                </a:solidFill>
                <a:latin typeface="Avenir Black"/>
                <a:ea typeface="Avenir Black"/>
                <a:cs typeface="Avenir Black"/>
                <a:sym typeface="Avenir Black"/>
              </a:defRPr>
            </a:lvl1pPr>
          </a:lstStyle>
          <a:p>
            <a:pPr lvl="0">
              <a:defRPr sz="1800">
                <a:solidFill>
                  <a:srgbClr val="000000"/>
                </a:solidFill>
              </a:defRPr>
            </a:pPr>
            <a:r>
              <a:rPr sz="3200">
                <a:solidFill>
                  <a:srgbClr val="53585F"/>
                </a:solidFill>
              </a:rPr>
              <a:t>(and others)</a:t>
            </a:r>
          </a:p>
        </p:txBody>
      </p:sp>
    </p:spTree>
  </p:cSld>
  <p:clrMapOvr>
    <a:masterClrMapping/>
  </p:clrMapOvr>
  <p:transition xmlns:p14="http://schemas.microsoft.com/office/powerpoint/2010/mai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4" name="pasted-image.png"/>
          <p:cNvPicPr/>
          <p:nvPr/>
        </p:nvPicPr>
        <p:blipFill>
          <a:blip r:embed="rId3">
            <a:extLst/>
          </a:blip>
          <a:stretch>
            <a:fillRect/>
          </a:stretch>
        </p:blipFill>
        <p:spPr>
          <a:xfrm>
            <a:off x="1208480" y="1776459"/>
            <a:ext cx="4618839" cy="1749386"/>
          </a:xfrm>
          <a:prstGeom prst="rect">
            <a:avLst/>
          </a:prstGeom>
          <a:ln w="12700">
            <a:miter lim="400000"/>
          </a:ln>
        </p:spPr>
      </p:pic>
      <p:pic>
        <p:nvPicPr>
          <p:cNvPr id="85" name="pasted-image.png"/>
          <p:cNvPicPr/>
          <p:nvPr/>
        </p:nvPicPr>
        <p:blipFill>
          <a:blip r:embed="rId4">
            <a:extLst/>
          </a:blip>
          <a:stretch>
            <a:fillRect/>
          </a:stretch>
        </p:blipFill>
        <p:spPr>
          <a:xfrm>
            <a:off x="7215581" y="1745491"/>
            <a:ext cx="4618839" cy="1560108"/>
          </a:xfrm>
          <a:prstGeom prst="rect">
            <a:avLst/>
          </a:prstGeom>
          <a:ln w="12700">
            <a:miter lim="400000"/>
          </a:ln>
        </p:spPr>
      </p:pic>
      <p:sp>
        <p:nvSpPr>
          <p:cNvPr id="86" name="Shape 86"/>
          <p:cNvSpPr/>
          <p:nvPr/>
        </p:nvSpPr>
        <p:spPr>
          <a:xfrm>
            <a:off x="1270000" y="583832"/>
            <a:ext cx="10464801" cy="1130301"/>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a:bodyPr>
          <a:lstStyle>
            <a:lvl1pPr>
              <a:defRPr sz="3200">
                <a:solidFill>
                  <a:srgbClr val="53585F"/>
                </a:solidFill>
                <a:latin typeface="Avenir Black"/>
                <a:ea typeface="Avenir Black"/>
                <a:cs typeface="Avenir Black"/>
                <a:sym typeface="Avenir Black"/>
              </a:defRPr>
            </a:lvl1pPr>
          </a:lstStyle>
          <a:p>
            <a:pPr lvl="0">
              <a:defRPr sz="1800">
                <a:solidFill>
                  <a:srgbClr val="000000"/>
                </a:solidFill>
              </a:defRPr>
            </a:pPr>
            <a:r>
              <a:rPr sz="3200">
                <a:solidFill>
                  <a:srgbClr val="53585F"/>
                </a:solidFill>
              </a:rPr>
              <a:t>How are the ecosystems doing?</a:t>
            </a:r>
          </a:p>
        </p:txBody>
      </p:sp>
      <p:pic>
        <p:nvPicPr>
          <p:cNvPr id="87" name="pasted-image.png"/>
          <p:cNvPicPr/>
          <p:nvPr/>
        </p:nvPicPr>
        <p:blipFill>
          <a:blip r:embed="rId5">
            <a:extLst/>
          </a:blip>
          <a:stretch>
            <a:fillRect/>
          </a:stretch>
        </p:blipFill>
        <p:spPr>
          <a:xfrm>
            <a:off x="6705769" y="4176562"/>
            <a:ext cx="5816262" cy="3880278"/>
          </a:xfrm>
          <a:prstGeom prst="rect">
            <a:avLst/>
          </a:prstGeom>
          <a:ln w="12700">
            <a:miter lim="400000"/>
          </a:ln>
        </p:spPr>
      </p:pic>
      <p:pic>
        <p:nvPicPr>
          <p:cNvPr id="88" name="pasted-image.png"/>
          <p:cNvPicPr/>
          <p:nvPr/>
        </p:nvPicPr>
        <p:blipFill>
          <a:blip r:embed="rId6">
            <a:extLst/>
          </a:blip>
          <a:stretch>
            <a:fillRect/>
          </a:stretch>
        </p:blipFill>
        <p:spPr>
          <a:xfrm>
            <a:off x="570501" y="4176562"/>
            <a:ext cx="5818598" cy="3880278"/>
          </a:xfrm>
          <a:prstGeom prst="rect">
            <a:avLst/>
          </a:prstGeom>
          <a:ln w="12700">
            <a:miter lim="400000"/>
          </a:ln>
        </p:spPr>
      </p:pic>
    </p:spTree>
  </p:cSld>
  <p:clrMapOvr>
    <a:masterClrMapping/>
  </p:clrMapOvr>
  <p:transition xmlns:p14="http://schemas.microsoft.com/office/powerpoint/2010/mai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 name="pasted-image.png"/>
          <p:cNvPicPr/>
          <p:nvPr/>
        </p:nvPicPr>
        <p:blipFill>
          <a:blip r:embed="rId3">
            <a:extLst/>
          </a:blip>
          <a:stretch>
            <a:fillRect/>
          </a:stretch>
        </p:blipFill>
        <p:spPr>
          <a:xfrm>
            <a:off x="1208480" y="1776459"/>
            <a:ext cx="4618839" cy="1749386"/>
          </a:xfrm>
          <a:prstGeom prst="rect">
            <a:avLst/>
          </a:prstGeom>
          <a:ln w="12700">
            <a:miter lim="400000"/>
          </a:ln>
        </p:spPr>
      </p:pic>
      <p:pic>
        <p:nvPicPr>
          <p:cNvPr id="93" name="pasted-image.png"/>
          <p:cNvPicPr/>
          <p:nvPr/>
        </p:nvPicPr>
        <p:blipFill>
          <a:blip r:embed="rId4">
            <a:extLst/>
          </a:blip>
          <a:stretch>
            <a:fillRect/>
          </a:stretch>
        </p:blipFill>
        <p:spPr>
          <a:xfrm>
            <a:off x="7215581" y="1745491"/>
            <a:ext cx="4618839" cy="1560108"/>
          </a:xfrm>
          <a:prstGeom prst="rect">
            <a:avLst/>
          </a:prstGeom>
          <a:ln w="12700">
            <a:miter lim="400000"/>
          </a:ln>
        </p:spPr>
      </p:pic>
      <p:sp>
        <p:nvSpPr>
          <p:cNvPr id="94" name="Shape 94"/>
          <p:cNvSpPr/>
          <p:nvPr/>
        </p:nvSpPr>
        <p:spPr>
          <a:xfrm>
            <a:off x="1270000" y="583832"/>
            <a:ext cx="10464801" cy="1130301"/>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a:bodyPr>
          <a:lstStyle>
            <a:lvl1pPr defTabSz="566674">
              <a:defRPr sz="3104">
                <a:solidFill>
                  <a:srgbClr val="53585F"/>
                </a:solidFill>
                <a:latin typeface="Avenir Black"/>
                <a:ea typeface="Avenir Black"/>
                <a:cs typeface="Avenir Black"/>
                <a:sym typeface="Avenir Black"/>
              </a:defRPr>
            </a:lvl1pPr>
          </a:lstStyle>
          <a:p>
            <a:pPr lvl="0">
              <a:defRPr sz="1800">
                <a:solidFill>
                  <a:srgbClr val="000000"/>
                </a:solidFill>
              </a:defRPr>
            </a:pPr>
            <a:r>
              <a:rPr sz="3104">
                <a:solidFill>
                  <a:srgbClr val="53585F"/>
                </a:solidFill>
              </a:rPr>
              <a:t>How do people collaborate for software development?</a:t>
            </a:r>
          </a:p>
        </p:txBody>
      </p:sp>
      <p:pic>
        <p:nvPicPr>
          <p:cNvPr id="95" name="pasted-image.png"/>
          <p:cNvPicPr/>
          <p:nvPr/>
        </p:nvPicPr>
        <p:blipFill>
          <a:blip r:embed="rId5">
            <a:extLst/>
          </a:blip>
          <a:stretch>
            <a:fillRect/>
          </a:stretch>
        </p:blipFill>
        <p:spPr>
          <a:xfrm>
            <a:off x="6770950" y="5793295"/>
            <a:ext cx="5431900" cy="3740134"/>
          </a:xfrm>
          <a:prstGeom prst="rect">
            <a:avLst/>
          </a:prstGeom>
          <a:ln w="12700">
            <a:miter lim="400000"/>
          </a:ln>
        </p:spPr>
      </p:pic>
      <p:pic>
        <p:nvPicPr>
          <p:cNvPr id="96" name="pasted-image.png"/>
          <p:cNvPicPr/>
          <p:nvPr/>
        </p:nvPicPr>
        <p:blipFill>
          <a:blip r:embed="rId6">
            <a:extLst/>
          </a:blip>
          <a:stretch>
            <a:fillRect/>
          </a:stretch>
        </p:blipFill>
        <p:spPr>
          <a:xfrm>
            <a:off x="543119" y="6969099"/>
            <a:ext cx="5949562" cy="1943524"/>
          </a:xfrm>
          <a:prstGeom prst="rect">
            <a:avLst/>
          </a:prstGeom>
          <a:ln w="12700">
            <a:miter lim="400000"/>
          </a:ln>
        </p:spPr>
      </p:pic>
      <p:pic>
        <p:nvPicPr>
          <p:cNvPr id="97" name="pasted-image.png"/>
          <p:cNvPicPr/>
          <p:nvPr/>
        </p:nvPicPr>
        <p:blipFill>
          <a:blip r:embed="rId7">
            <a:extLst/>
          </a:blip>
          <a:stretch>
            <a:fillRect/>
          </a:stretch>
        </p:blipFill>
        <p:spPr>
          <a:xfrm>
            <a:off x="1650999" y="3255766"/>
            <a:ext cx="3733801" cy="2171701"/>
          </a:xfrm>
          <a:prstGeom prst="rect">
            <a:avLst/>
          </a:prstGeom>
          <a:ln w="12700">
            <a:miter lim="400000"/>
          </a:ln>
        </p:spPr>
      </p:pic>
      <p:pic>
        <p:nvPicPr>
          <p:cNvPr id="98" name="pasted-image.png"/>
          <p:cNvPicPr/>
          <p:nvPr/>
        </p:nvPicPr>
        <p:blipFill>
          <a:blip r:embed="rId8">
            <a:extLst/>
          </a:blip>
          <a:stretch>
            <a:fillRect/>
          </a:stretch>
        </p:blipFill>
        <p:spPr>
          <a:xfrm>
            <a:off x="6206176" y="3654100"/>
            <a:ext cx="6637648" cy="1375032"/>
          </a:xfrm>
          <a:prstGeom prst="rect">
            <a:avLst/>
          </a:prstGeom>
          <a:ln w="12700">
            <a:miter lim="400000"/>
          </a:ln>
        </p:spPr>
      </p:pic>
    </p:spTree>
  </p:cSld>
  <p:clrMapOvr>
    <a:masterClrMapping/>
  </p:clrMapOvr>
  <p:transition xmlns:p14="http://schemas.microsoft.com/office/powerpoint/2010/mai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 name="pasted-image.png"/>
          <p:cNvPicPr/>
          <p:nvPr/>
        </p:nvPicPr>
        <p:blipFill>
          <a:blip r:embed="rId3">
            <a:extLst/>
          </a:blip>
          <a:stretch>
            <a:fillRect/>
          </a:stretch>
        </p:blipFill>
        <p:spPr>
          <a:xfrm>
            <a:off x="1208480" y="1776459"/>
            <a:ext cx="4618839" cy="1749386"/>
          </a:xfrm>
          <a:prstGeom prst="rect">
            <a:avLst/>
          </a:prstGeom>
          <a:ln w="12700">
            <a:miter lim="400000"/>
          </a:ln>
        </p:spPr>
      </p:pic>
      <p:pic>
        <p:nvPicPr>
          <p:cNvPr id="103" name="pasted-image.png"/>
          <p:cNvPicPr/>
          <p:nvPr/>
        </p:nvPicPr>
        <p:blipFill>
          <a:blip r:embed="rId4">
            <a:extLst/>
          </a:blip>
          <a:stretch>
            <a:fillRect/>
          </a:stretch>
        </p:blipFill>
        <p:spPr>
          <a:xfrm>
            <a:off x="7177481" y="1745491"/>
            <a:ext cx="4618839" cy="1560108"/>
          </a:xfrm>
          <a:prstGeom prst="rect">
            <a:avLst/>
          </a:prstGeom>
          <a:ln w="12700">
            <a:miter lim="400000"/>
          </a:ln>
        </p:spPr>
      </p:pic>
      <p:sp>
        <p:nvSpPr>
          <p:cNvPr id="104" name="Shape 104"/>
          <p:cNvSpPr/>
          <p:nvPr/>
        </p:nvSpPr>
        <p:spPr>
          <a:xfrm>
            <a:off x="1270000" y="583832"/>
            <a:ext cx="10464801" cy="1130301"/>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a:bodyPr>
          <a:lstStyle>
            <a:lvl1pPr>
              <a:defRPr sz="3200">
                <a:solidFill>
                  <a:srgbClr val="53585F"/>
                </a:solidFill>
                <a:latin typeface="Avenir Black"/>
                <a:ea typeface="Avenir Black"/>
                <a:cs typeface="Avenir Black"/>
                <a:sym typeface="Avenir Black"/>
              </a:defRPr>
            </a:lvl1pPr>
          </a:lstStyle>
          <a:p>
            <a:pPr lvl="0">
              <a:defRPr sz="1800">
                <a:solidFill>
                  <a:srgbClr val="000000"/>
                </a:solidFill>
              </a:defRPr>
            </a:pPr>
            <a:r>
              <a:rPr sz="3200">
                <a:solidFill>
                  <a:srgbClr val="53585F"/>
                </a:solidFill>
              </a:rPr>
              <a:t>How is the code quality tested?</a:t>
            </a:r>
          </a:p>
        </p:txBody>
      </p:sp>
      <p:pic>
        <p:nvPicPr>
          <p:cNvPr id="105" name="pasted-image.png"/>
          <p:cNvPicPr/>
          <p:nvPr/>
        </p:nvPicPr>
        <p:blipFill>
          <a:blip r:embed="rId5">
            <a:extLst/>
          </a:blip>
          <a:stretch>
            <a:fillRect/>
          </a:stretch>
        </p:blipFill>
        <p:spPr>
          <a:xfrm>
            <a:off x="7004833" y="4430046"/>
            <a:ext cx="5080001" cy="2781301"/>
          </a:xfrm>
          <a:prstGeom prst="rect">
            <a:avLst/>
          </a:prstGeom>
          <a:ln w="12700">
            <a:miter lim="400000"/>
          </a:ln>
        </p:spPr>
      </p:pic>
      <p:pic>
        <p:nvPicPr>
          <p:cNvPr id="106" name="pasted-image.png"/>
          <p:cNvPicPr/>
          <p:nvPr/>
        </p:nvPicPr>
        <p:blipFill>
          <a:blip r:embed="rId6">
            <a:extLst/>
          </a:blip>
          <a:stretch>
            <a:fillRect/>
          </a:stretch>
        </p:blipFill>
        <p:spPr>
          <a:xfrm>
            <a:off x="843766" y="4430046"/>
            <a:ext cx="5718134" cy="2781301"/>
          </a:xfrm>
          <a:prstGeom prst="rect">
            <a:avLst/>
          </a:prstGeom>
          <a:ln w="12700">
            <a:miter lim="400000"/>
          </a:ln>
        </p:spPr>
      </p:pic>
    </p:spTree>
  </p:cSld>
  <p:clrMapOvr>
    <a:masterClrMapping/>
  </p:clrMapOvr>
  <p:transition xmlns:p14="http://schemas.microsoft.com/office/powerpoint/2010/main" spd="med"/>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24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24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0</TotalTime>
  <Words>1230</Words>
  <Application>Microsoft Macintosh PowerPoint</Application>
  <PresentationFormat>Benutzerdefiniert</PresentationFormat>
  <Paragraphs>122</Paragraphs>
  <Slides>7</Slides>
  <Notes>7</Notes>
  <HiddenSlides>0</HiddenSlides>
  <MMClips>0</MMClips>
  <ScaleCrop>false</ScaleCrop>
  <HeadingPairs>
    <vt:vector size="4" baseType="variant">
      <vt:variant>
        <vt:lpstr>Design</vt:lpstr>
      </vt:variant>
      <vt:variant>
        <vt:i4>1</vt:i4>
      </vt:variant>
      <vt:variant>
        <vt:lpstr>Folientitel</vt:lpstr>
      </vt:variant>
      <vt:variant>
        <vt:i4>7</vt:i4>
      </vt:variant>
    </vt:vector>
  </HeadingPairs>
  <TitlesOfParts>
    <vt:vector size="8" baseType="lpstr">
      <vt:lpstr>White</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cp:lastModifiedBy>db</cp:lastModifiedBy>
  <cp:revision>1</cp:revision>
  <dcterms:modified xsi:type="dcterms:W3CDTF">2015-06-24T07:29:59Z</dcterms:modified>
</cp:coreProperties>
</file>